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4"/>
  </p:notesMasterIdLst>
  <p:sldIdLst>
    <p:sldId id="256" r:id="rId5"/>
    <p:sldId id="257" r:id="rId6"/>
    <p:sldId id="258" r:id="rId7"/>
    <p:sldId id="263" r:id="rId8"/>
    <p:sldId id="261" r:id="rId9"/>
    <p:sldId id="259" r:id="rId10"/>
    <p:sldId id="264" r:id="rId11"/>
    <p:sldId id="265" r:id="rId12"/>
    <p:sldId id="260" r:id="rId13"/>
  </p:sldIdLst>
  <p:sldSz cx="18288000" cy="10287000"/>
  <p:notesSz cx="6858000" cy="9144000"/>
  <p:embeddedFontLst>
    <p:embeddedFont>
      <p:font typeface="Anton" pitchFamily="2" charset="0"/>
      <p:regular r:id="rId15"/>
    </p:embeddedFont>
    <p:embeddedFont>
      <p:font typeface="Brittany" panose="020B0604020202020204" charset="0"/>
      <p:regular r:id="rId16"/>
    </p:embeddedFont>
    <p:embeddedFont>
      <p:font typeface="DM Serif Display" pitchFamily="2" charset="0"/>
      <p:regular r:id="rId17"/>
      <p:italic r:id="rId18"/>
    </p:embeddedFont>
    <p:embeddedFont>
      <p:font typeface="Inter" panose="020B0604020202020204" charset="0"/>
      <p:regular r:id="rId19"/>
    </p:embeddedFont>
    <p:embeddedFont>
      <p:font typeface="Inter Bold" panose="020B0604020202020204" charset="0"/>
      <p:regular r:id="rId20"/>
    </p:embeddedFont>
    <p:embeddedFont>
      <p:font typeface="Montserrat" panose="00000500000000000000" pitchFamily="2" charset="0"/>
      <p:regular r:id="rId21"/>
      <p:bold r:id="rId22"/>
      <p:italic r:id="rId23"/>
      <p:boldItalic r:id="rId24"/>
    </p:embeddedFont>
    <p:embeddedFont>
      <p:font typeface="Oswald" panose="00000500000000000000" pitchFamily="2"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jB4m/2kBfExFmFC/d1BTsqieOn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35"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Max 1 min.</a:t>
            </a:r>
            <a:endParaRPr/>
          </a:p>
        </p:txBody>
      </p:sp>
      <p:sp>
        <p:nvSpPr>
          <p:cNvPr id="104" name="Google Shape;104;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9" name="Google Shape;149;p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50" name="Google Shape;150;p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School Des Levens is er voor jongeren 17-30 jaar. </a:t>
            </a:r>
            <a:endParaRPr/>
          </a:p>
          <a:p>
            <a:pPr marL="0" lvl="0" indent="0" algn="l" rtl="0">
              <a:spcBef>
                <a:spcPts val="0"/>
              </a:spcBef>
              <a:spcAft>
                <a:spcPts val="0"/>
              </a:spcAft>
              <a:buNone/>
            </a:pPr>
            <a:r>
              <a:rPr lang="en-US"/>
              <a:t>Het zijn de creatieve buitenbeentjes, neurodiversen. Jongeren met een uitkering of GGZ achtergrond. </a:t>
            </a:r>
            <a:endParaRPr/>
          </a:p>
          <a:p>
            <a:pPr marL="0" lvl="0" indent="0" algn="l" rtl="0">
              <a:spcBef>
                <a:spcPts val="0"/>
              </a:spcBef>
              <a:spcAft>
                <a:spcPts val="0"/>
              </a:spcAft>
              <a:buNone/>
            </a:pPr>
            <a:endParaRPr/>
          </a:p>
          <a:p>
            <a:pPr marL="0" lvl="0" indent="0" algn="l" rtl="0">
              <a:spcBef>
                <a:spcPts val="0"/>
              </a:spcBef>
              <a:spcAft>
                <a:spcPts val="0"/>
              </a:spcAft>
              <a:buNone/>
            </a:pPr>
            <a:r>
              <a:rPr lang="en-US"/>
              <a:t>Die wél ambities hebben, die zich niet thuisvoelen binnen het reguliere aanbod van arbeid, onderwijs, cultuur -of jongerenwerk.</a:t>
            </a:r>
            <a:endParaRPr/>
          </a:p>
          <a:p>
            <a:pPr marL="0" lvl="0" indent="0" algn="l" rtl="0">
              <a:spcBef>
                <a:spcPts val="0"/>
              </a:spcBef>
              <a:spcAft>
                <a:spcPts val="0"/>
              </a:spcAft>
              <a:buNone/>
            </a:pPr>
            <a:endParaRPr/>
          </a:p>
          <a:p>
            <a:pPr marL="0" lvl="0" indent="0" algn="l" rtl="0">
              <a:spcBef>
                <a:spcPts val="0"/>
              </a:spcBef>
              <a:spcAft>
                <a:spcPts val="0"/>
              </a:spcAft>
              <a:buNone/>
            </a:pPr>
            <a:r>
              <a:rPr lang="en-US"/>
              <a:t>Verhaal Froukje.</a:t>
            </a:r>
            <a:endParaRPr/>
          </a:p>
          <a:p>
            <a:pPr marL="0" lvl="0" indent="0" algn="l" rtl="0">
              <a:spcBef>
                <a:spcPts val="0"/>
              </a:spcBef>
              <a:spcAft>
                <a:spcPts val="0"/>
              </a:spcAft>
              <a:buNone/>
            </a:pPr>
            <a:endParaRPr/>
          </a:p>
          <a:p>
            <a:pPr marL="0" lvl="0" indent="0" algn="l" rtl="0">
              <a:spcBef>
                <a:spcPts val="0"/>
              </a:spcBef>
              <a:spcAft>
                <a:spcPts val="0"/>
              </a:spcAft>
              <a:buNone/>
            </a:pPr>
            <a:r>
              <a:rPr lang="en-US"/>
              <a:t>Max 2 min.</a:t>
            </a:r>
            <a:endParaRPr/>
          </a:p>
        </p:txBody>
      </p:sp>
      <p:sp>
        <p:nvSpPr>
          <p:cNvPr id="152" name="Google Shape;152;p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3" name="Google Shape;153;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7" name="Google Shape;237;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38" name="Google Shape;238;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Nu 18 jongereninitiatieven</a:t>
            </a:r>
            <a:endParaRPr/>
          </a:p>
          <a:p>
            <a:pPr marL="0" lvl="0" indent="0" algn="l" rtl="0">
              <a:spcBef>
                <a:spcPts val="0"/>
              </a:spcBef>
              <a:spcAft>
                <a:spcPts val="0"/>
              </a:spcAft>
              <a:buNone/>
            </a:pPr>
            <a:endParaRPr/>
          </a:p>
          <a:p>
            <a:pPr marL="0" lvl="0" indent="0" algn="l" rtl="0">
              <a:spcBef>
                <a:spcPts val="0"/>
              </a:spcBef>
              <a:spcAft>
                <a:spcPts val="0"/>
              </a:spcAft>
              <a:buNone/>
            </a:pPr>
            <a:r>
              <a:rPr lang="en-US"/>
              <a:t>Er is zijn later in ons proces, jongeren in beeld gekomen die niet een programma kan organiseren, maar wel mee wil helpen. We willen hun ideeën ook graag een plek willen geven op het festival. Omdat we deze nog niet hadden begroot, is er nu geen geld voor deze plannen</a:t>
            </a:r>
            <a:endParaRPr/>
          </a:p>
        </p:txBody>
      </p:sp>
      <p:sp>
        <p:nvSpPr>
          <p:cNvPr id="240" name="Google Shape;240;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1" name="Google Shape;241;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5" name="Google Shape;225;p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26" name="Google Shape;226;p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Judith:</a:t>
            </a:r>
            <a:endParaRPr/>
          </a:p>
          <a:p>
            <a:pPr marL="0" lvl="0" indent="0" algn="l" rtl="0">
              <a:spcBef>
                <a:spcPts val="0"/>
              </a:spcBef>
              <a:spcAft>
                <a:spcPts val="0"/>
              </a:spcAft>
              <a:buNone/>
            </a:pPr>
            <a:endParaRPr/>
          </a:p>
          <a:p>
            <a:pPr marL="0" lvl="0" indent="0" algn="l" rtl="0">
              <a:spcBef>
                <a:spcPts val="0"/>
              </a:spcBef>
              <a:spcAft>
                <a:spcPts val="0"/>
              </a:spcAft>
              <a:buNone/>
            </a:pPr>
            <a:r>
              <a:rPr lang="en-US"/>
              <a:t>Op deze foto zie je een deel van het team van vorig jaar.</a:t>
            </a:r>
            <a:endParaRPr/>
          </a:p>
          <a:p>
            <a:pPr marL="0" lvl="0" indent="0" algn="l" rtl="0">
              <a:spcBef>
                <a:spcPts val="0"/>
              </a:spcBef>
              <a:spcAft>
                <a:spcPts val="0"/>
              </a:spcAft>
              <a:buNone/>
            </a:pPr>
            <a:r>
              <a:rPr lang="en-US"/>
              <a:t>Festival wat 100% door jongeren wordt georganiseerd. De programmering, productie, promotie én het programmageld is in handen van de nieuwe generatie stadsmakers. De wat meer ervaren jongeren nemen de 'nieuwe' mee op sleeptouw, en zo ontstaat er een peer-to-peer groeimodel. </a:t>
            </a:r>
            <a:endParaRPr/>
          </a:p>
          <a:p>
            <a:pPr marL="0" lvl="0" indent="0" algn="l" rtl="0">
              <a:spcBef>
                <a:spcPts val="0"/>
              </a:spcBef>
              <a:spcAft>
                <a:spcPts val="0"/>
              </a:spcAft>
              <a:buNone/>
            </a:pPr>
            <a:endParaRPr/>
          </a:p>
          <a:p>
            <a:pPr marL="0" lvl="0" indent="0" algn="l" rtl="0">
              <a:spcBef>
                <a:spcPts val="0"/>
              </a:spcBef>
              <a:spcAft>
                <a:spcPts val="0"/>
              </a:spcAft>
              <a:buNone/>
            </a:pPr>
            <a:r>
              <a:rPr lang="en-US"/>
              <a:t>Ervaringen Judith.</a:t>
            </a:r>
            <a:endParaRPr/>
          </a:p>
        </p:txBody>
      </p:sp>
      <p:sp>
        <p:nvSpPr>
          <p:cNvPr id="228" name="Google Shape;228;p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9" name="Google Shape;229;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a:spLocks noGrp="1"/>
          </p:cNvSpPr>
          <p:nvPr>
            <p:ph type="pic" idx="2"/>
          </p:nvPr>
        </p:nvSpPr>
        <p:spPr>
          <a:xfrm>
            <a:off x="1792288" y="612775"/>
            <a:ext cx="5486400" cy="4114800"/>
          </a:xfrm>
          <a:prstGeom prst="rect">
            <a:avLst/>
          </a:prstGeom>
          <a:noFill/>
          <a:ln>
            <a:noFill/>
          </a:ln>
        </p:spPr>
      </p:sp>
      <p:sp>
        <p:nvSpPr>
          <p:cNvPr id="68" name="Google Shape;68;p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168511" y="-1435519"/>
            <a:ext cx="19479450" cy="12986300"/>
          </a:xfrm>
          <a:custGeom>
            <a:avLst/>
            <a:gdLst/>
            <a:ahLst/>
            <a:cxnLst/>
            <a:rect l="l" t="t" r="r" b="b"/>
            <a:pathLst>
              <a:path w="19479450" h="12986300" extrusionOk="0">
                <a:moveTo>
                  <a:pt x="0" y="0"/>
                </a:moveTo>
                <a:lnTo>
                  <a:pt x="19479450" y="0"/>
                </a:lnTo>
                <a:lnTo>
                  <a:pt x="19479450" y="12986300"/>
                </a:lnTo>
                <a:lnTo>
                  <a:pt x="0" y="129863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9" name="Google Shape;89;p1"/>
          <p:cNvGrpSpPr/>
          <p:nvPr/>
        </p:nvGrpSpPr>
        <p:grpSpPr>
          <a:xfrm>
            <a:off x="-1277929" y="-597239"/>
            <a:ext cx="22372330" cy="11165078"/>
            <a:chOff x="0" y="-38100"/>
            <a:chExt cx="5892301" cy="2940597"/>
          </a:xfrm>
        </p:grpSpPr>
        <p:sp>
          <p:nvSpPr>
            <p:cNvPr id="90" name="Google Shape;90;p1"/>
            <p:cNvSpPr/>
            <p:nvPr/>
          </p:nvSpPr>
          <p:spPr>
            <a:xfrm>
              <a:off x="0" y="0"/>
              <a:ext cx="5892301" cy="2902497"/>
            </a:xfrm>
            <a:custGeom>
              <a:avLst/>
              <a:gdLst/>
              <a:ahLst/>
              <a:cxnLst/>
              <a:rect l="l" t="t" r="r" b="b"/>
              <a:pathLst>
                <a:path w="5892301" h="2902497" extrusionOk="0">
                  <a:moveTo>
                    <a:pt x="0" y="0"/>
                  </a:moveTo>
                  <a:lnTo>
                    <a:pt x="5892301" y="0"/>
                  </a:lnTo>
                  <a:lnTo>
                    <a:pt x="5892301" y="2902497"/>
                  </a:lnTo>
                  <a:lnTo>
                    <a:pt x="0" y="290249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
            <p:cNvSpPr txBox="1"/>
            <p:nvPr/>
          </p:nvSpPr>
          <p:spPr>
            <a:xfrm>
              <a:off x="0" y="-38100"/>
              <a:ext cx="5892301" cy="294059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2" name="Google Shape;92;p1"/>
          <p:cNvSpPr/>
          <p:nvPr/>
        </p:nvSpPr>
        <p:spPr>
          <a:xfrm>
            <a:off x="0" y="2153671"/>
            <a:ext cx="23051610" cy="11391918"/>
          </a:xfrm>
          <a:custGeom>
            <a:avLst/>
            <a:gdLst/>
            <a:ahLst/>
            <a:cxnLst/>
            <a:rect l="l" t="t" r="r" b="b"/>
            <a:pathLst>
              <a:path w="23051610" h="11391918" extrusionOk="0">
                <a:moveTo>
                  <a:pt x="0" y="0"/>
                </a:moveTo>
                <a:lnTo>
                  <a:pt x="23051610" y="0"/>
                </a:lnTo>
                <a:lnTo>
                  <a:pt x="23051610" y="11391918"/>
                </a:lnTo>
                <a:lnTo>
                  <a:pt x="0" y="11391918"/>
                </a:lnTo>
                <a:lnTo>
                  <a:pt x="0" y="0"/>
                </a:lnTo>
                <a:close/>
              </a:path>
            </a:pathLst>
          </a:custGeom>
          <a:blipFill rotWithShape="1">
            <a:blip r:embed="rId4">
              <a:alphaModFix/>
            </a:blip>
            <a:stretch>
              <a:fillRect t="-25730" b="-916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3" name="Google Shape;93;p1"/>
          <p:cNvGrpSpPr/>
          <p:nvPr/>
        </p:nvGrpSpPr>
        <p:grpSpPr>
          <a:xfrm>
            <a:off x="5731964" y="321456"/>
            <a:ext cx="11623361" cy="1213688"/>
            <a:chOff x="-1284793" y="-192882"/>
            <a:chExt cx="15497815" cy="1618252"/>
          </a:xfrm>
        </p:grpSpPr>
        <p:grpSp>
          <p:nvGrpSpPr>
            <p:cNvPr id="94" name="Google Shape;94;p1"/>
            <p:cNvGrpSpPr/>
            <p:nvPr/>
          </p:nvGrpSpPr>
          <p:grpSpPr>
            <a:xfrm>
              <a:off x="0" y="-192882"/>
              <a:ext cx="14213022" cy="1618252"/>
              <a:chOff x="0" y="-38100"/>
              <a:chExt cx="2807510" cy="319654"/>
            </a:xfrm>
          </p:grpSpPr>
          <p:sp>
            <p:nvSpPr>
              <p:cNvPr id="95" name="Google Shape;95;p1"/>
              <p:cNvSpPr/>
              <p:nvPr/>
            </p:nvSpPr>
            <p:spPr>
              <a:xfrm>
                <a:off x="0" y="0"/>
                <a:ext cx="2807510" cy="281554"/>
              </a:xfrm>
              <a:custGeom>
                <a:avLst/>
                <a:gdLst/>
                <a:ahLst/>
                <a:cxnLst/>
                <a:rect l="l" t="t" r="r" b="b"/>
                <a:pathLst>
                  <a:path w="2807510" h="281554" extrusionOk="0">
                    <a:moveTo>
                      <a:pt x="0" y="0"/>
                    </a:moveTo>
                    <a:lnTo>
                      <a:pt x="2807510" y="0"/>
                    </a:lnTo>
                    <a:lnTo>
                      <a:pt x="2807510" y="281554"/>
                    </a:lnTo>
                    <a:lnTo>
                      <a:pt x="0" y="281554"/>
                    </a:lnTo>
                    <a:close/>
                  </a:path>
                </a:pathLst>
              </a:custGeom>
              <a:solidFill>
                <a:srgbClr val="5B83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
              <p:cNvSpPr txBox="1"/>
              <p:nvPr/>
            </p:nvSpPr>
            <p:spPr>
              <a:xfrm>
                <a:off x="0" y="-38100"/>
                <a:ext cx="2807510" cy="31965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7" name="Google Shape;97;p1"/>
            <p:cNvSpPr txBox="1"/>
            <p:nvPr/>
          </p:nvSpPr>
          <p:spPr>
            <a:xfrm>
              <a:off x="-1284793" y="264905"/>
              <a:ext cx="13680001" cy="896657"/>
            </a:xfrm>
            <a:prstGeom prst="rect">
              <a:avLst/>
            </a:prstGeom>
            <a:noFill/>
            <a:ln>
              <a:noFill/>
            </a:ln>
          </p:spPr>
          <p:txBody>
            <a:bodyPr spcFirstLastPara="1" wrap="square" lIns="0" tIns="0" rIns="0" bIns="0" anchor="t" anchorCtr="0">
              <a:spAutoFit/>
            </a:bodyPr>
            <a:lstStyle/>
            <a:p>
              <a:pPr marL="2286000" lvl="0" indent="0" algn="ctr" rtl="0">
                <a:lnSpc>
                  <a:spcPct val="115000"/>
                </a:lnSpc>
                <a:spcBef>
                  <a:spcPts val="0"/>
                </a:spcBef>
                <a:spcAft>
                  <a:spcPts val="0"/>
                </a:spcAft>
                <a:buSzPts val="1100"/>
                <a:buNone/>
              </a:pPr>
              <a:r>
                <a:rPr lang="en-US" sz="3800" b="1" dirty="0" err="1">
                  <a:solidFill>
                    <a:schemeClr val="bg1"/>
                  </a:solidFill>
                </a:rPr>
                <a:t>Inspiratiedag</a:t>
              </a:r>
              <a:r>
                <a:rPr lang="en-US" sz="3800" b="1" dirty="0">
                  <a:solidFill>
                    <a:schemeClr val="bg1"/>
                  </a:solidFill>
                </a:rPr>
                <a:t> </a:t>
              </a:r>
              <a:r>
                <a:rPr lang="en-US" sz="3800" b="1" dirty="0" err="1">
                  <a:solidFill>
                    <a:schemeClr val="bg1"/>
                  </a:solidFill>
                </a:rPr>
                <a:t>Cultuur</a:t>
              </a:r>
              <a:r>
                <a:rPr lang="en-US" sz="3800" b="1" dirty="0">
                  <a:solidFill>
                    <a:schemeClr val="bg1"/>
                  </a:solidFill>
                </a:rPr>
                <a:t> </a:t>
              </a:r>
              <a:r>
                <a:rPr lang="en-US" sz="3800" b="1" dirty="0" err="1">
                  <a:solidFill>
                    <a:schemeClr val="bg1"/>
                  </a:solidFill>
                </a:rPr>
                <a:t>en</a:t>
              </a:r>
              <a:r>
                <a:rPr lang="en-US" sz="3800" b="1" dirty="0">
                  <a:solidFill>
                    <a:schemeClr val="bg1"/>
                  </a:solidFill>
                </a:rPr>
                <a:t> </a:t>
              </a:r>
              <a:r>
                <a:rPr lang="en-US" sz="3800" b="1" dirty="0" err="1">
                  <a:solidFill>
                    <a:schemeClr val="bg1"/>
                  </a:solidFill>
                </a:rPr>
                <a:t>Jongeren</a:t>
              </a:r>
              <a:endParaRPr sz="6699" dirty="0">
                <a:solidFill>
                  <a:schemeClr val="bg1"/>
                </a:solidFill>
              </a:endParaRPr>
            </a:p>
          </p:txBody>
        </p:sp>
      </p:grpSp>
      <p:sp>
        <p:nvSpPr>
          <p:cNvPr id="98" name="Google Shape;98;p1"/>
          <p:cNvSpPr/>
          <p:nvPr/>
        </p:nvSpPr>
        <p:spPr>
          <a:xfrm>
            <a:off x="0" y="1613594"/>
            <a:ext cx="23051610" cy="11391918"/>
          </a:xfrm>
          <a:custGeom>
            <a:avLst/>
            <a:gdLst/>
            <a:ahLst/>
            <a:cxnLst/>
            <a:rect l="l" t="t" r="r" b="b"/>
            <a:pathLst>
              <a:path w="23051610" h="11391918" extrusionOk="0">
                <a:moveTo>
                  <a:pt x="0" y="0"/>
                </a:moveTo>
                <a:lnTo>
                  <a:pt x="23051610" y="0"/>
                </a:lnTo>
                <a:lnTo>
                  <a:pt x="23051610" y="11391918"/>
                </a:lnTo>
                <a:lnTo>
                  <a:pt x="0" y="11391918"/>
                </a:lnTo>
                <a:lnTo>
                  <a:pt x="0" y="0"/>
                </a:lnTo>
                <a:close/>
              </a:path>
            </a:pathLst>
          </a:custGeom>
          <a:blipFill rotWithShape="1">
            <a:blip r:embed="rId4">
              <a:alphaModFix/>
            </a:blip>
            <a:stretch>
              <a:fillRect t="-25730" b="-916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1"/>
          <p:cNvSpPr txBox="1"/>
          <p:nvPr/>
        </p:nvSpPr>
        <p:spPr>
          <a:xfrm>
            <a:off x="-1716150" y="251200"/>
            <a:ext cx="15758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100" name="Google Shape;100;p1"/>
          <p:cNvPicPr preferRelativeResize="0"/>
          <p:nvPr/>
        </p:nvPicPr>
        <p:blipFill>
          <a:blip r:embed="rId5">
            <a:alphaModFix/>
          </a:blip>
          <a:stretch>
            <a:fillRect/>
          </a:stretch>
        </p:blipFill>
        <p:spPr>
          <a:xfrm>
            <a:off x="153521" y="-180680"/>
            <a:ext cx="9332774" cy="9332774"/>
          </a:xfrm>
          <a:prstGeom prst="rect">
            <a:avLst/>
          </a:prstGeom>
          <a:noFill/>
          <a:ln>
            <a:noFill/>
          </a:ln>
        </p:spPr>
      </p:pic>
      <p:sp>
        <p:nvSpPr>
          <p:cNvPr id="2" name="Google Shape;97;p1">
            <a:extLst>
              <a:ext uri="{FF2B5EF4-FFF2-40B4-BE49-F238E27FC236}">
                <a16:creationId xmlns:a16="http://schemas.microsoft.com/office/drawing/2014/main" id="{9E934D2F-E969-0E4D-E77D-B8C201477F0C}"/>
              </a:ext>
            </a:extLst>
          </p:cNvPr>
          <p:cNvSpPr txBox="1"/>
          <p:nvPr/>
        </p:nvSpPr>
        <p:spPr>
          <a:xfrm>
            <a:off x="-1746130" y="9523117"/>
            <a:ext cx="5973357" cy="672492"/>
          </a:xfrm>
          <a:prstGeom prst="rect">
            <a:avLst/>
          </a:prstGeom>
          <a:noFill/>
          <a:ln>
            <a:noFill/>
          </a:ln>
        </p:spPr>
        <p:txBody>
          <a:bodyPr spcFirstLastPara="1" wrap="square" lIns="0" tIns="0" rIns="0" bIns="0" anchor="t" anchorCtr="0">
            <a:spAutoFit/>
          </a:bodyPr>
          <a:lstStyle/>
          <a:p>
            <a:pPr marL="2286000" lvl="0" indent="0" algn="ctr" rtl="0">
              <a:lnSpc>
                <a:spcPct val="115000"/>
              </a:lnSpc>
              <a:spcBef>
                <a:spcPts val="0"/>
              </a:spcBef>
              <a:spcAft>
                <a:spcPts val="0"/>
              </a:spcAft>
              <a:buSzPts val="1100"/>
              <a:buNone/>
            </a:pPr>
            <a:r>
              <a:rPr lang="en-US" sz="3800" b="1" dirty="0">
                <a:solidFill>
                  <a:schemeClr val="tx1"/>
                </a:solidFill>
              </a:rPr>
              <a:t>6 </a:t>
            </a:r>
            <a:r>
              <a:rPr lang="en-US" sz="3800" b="1" dirty="0" err="1">
                <a:solidFill>
                  <a:schemeClr val="tx1"/>
                </a:solidFill>
              </a:rPr>
              <a:t>februari</a:t>
            </a:r>
            <a:r>
              <a:rPr lang="en-US" sz="3800" b="1" dirty="0">
                <a:solidFill>
                  <a:schemeClr val="tx1"/>
                </a:solidFill>
              </a:rPr>
              <a:t> 2025</a:t>
            </a:r>
            <a:endParaRPr sz="6699"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B83FA"/>
        </a:solidFill>
        <a:effectLst/>
      </p:bgPr>
    </p:bg>
    <p:spTree>
      <p:nvGrpSpPr>
        <p:cNvPr id="1" name="Shape 105"/>
        <p:cNvGrpSpPr/>
        <p:nvPr/>
      </p:nvGrpSpPr>
      <p:grpSpPr>
        <a:xfrm>
          <a:off x="0" y="0"/>
          <a:ext cx="0" cy="0"/>
          <a:chOff x="0" y="0"/>
          <a:chExt cx="0" cy="0"/>
        </a:xfrm>
      </p:grpSpPr>
      <p:sp>
        <p:nvSpPr>
          <p:cNvPr id="106" name="Google Shape;106;p2"/>
          <p:cNvSpPr/>
          <p:nvPr/>
        </p:nvSpPr>
        <p:spPr>
          <a:xfrm rot="867396">
            <a:off x="-1014647" y="-535422"/>
            <a:ext cx="13789490" cy="11357844"/>
          </a:xfrm>
          <a:custGeom>
            <a:avLst/>
            <a:gdLst/>
            <a:ahLst/>
            <a:cxnLst/>
            <a:rect l="l" t="t" r="r" b="b"/>
            <a:pathLst>
              <a:path w="13789490" h="11357844" extrusionOk="0">
                <a:moveTo>
                  <a:pt x="0" y="0"/>
                </a:moveTo>
                <a:lnTo>
                  <a:pt x="13789490" y="0"/>
                </a:lnTo>
                <a:lnTo>
                  <a:pt x="13789490" y="11357844"/>
                </a:lnTo>
                <a:lnTo>
                  <a:pt x="0" y="11357844"/>
                </a:lnTo>
                <a:lnTo>
                  <a:pt x="0" y="0"/>
                </a:lnTo>
                <a:close/>
              </a:path>
            </a:pathLst>
          </a:custGeom>
          <a:blipFill rotWithShape="1">
            <a:blip r:embed="rId3">
              <a:alphaModFix amt="40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7" name="Google Shape;107;p2"/>
          <p:cNvGrpSpPr/>
          <p:nvPr/>
        </p:nvGrpSpPr>
        <p:grpSpPr>
          <a:xfrm>
            <a:off x="12582951" y="2502496"/>
            <a:ext cx="4163906" cy="7205470"/>
            <a:chOff x="0" y="0"/>
            <a:chExt cx="5551875" cy="9607294"/>
          </a:xfrm>
        </p:grpSpPr>
        <p:grpSp>
          <p:nvGrpSpPr>
            <p:cNvPr id="108" name="Google Shape;108;p2"/>
            <p:cNvGrpSpPr/>
            <p:nvPr/>
          </p:nvGrpSpPr>
          <p:grpSpPr>
            <a:xfrm>
              <a:off x="0" y="4041033"/>
              <a:ext cx="5551684" cy="5566261"/>
              <a:chOff x="0" y="-38100"/>
              <a:chExt cx="660400" cy="662134"/>
            </a:xfrm>
          </p:grpSpPr>
          <p:sp>
            <p:nvSpPr>
              <p:cNvPr id="109" name="Google Shape;109;p2"/>
              <p:cNvSpPr/>
              <p:nvPr/>
            </p:nvSpPr>
            <p:spPr>
              <a:xfrm>
                <a:off x="0" y="0"/>
                <a:ext cx="660400" cy="624034"/>
              </a:xfrm>
              <a:custGeom>
                <a:avLst/>
                <a:gdLst/>
                <a:ahLst/>
                <a:cxnLst/>
                <a:rect l="l" t="t" r="r" b="b"/>
                <a:pathLst>
                  <a:path w="660400" h="624034" extrusionOk="0">
                    <a:moveTo>
                      <a:pt x="220252" y="604965"/>
                    </a:moveTo>
                    <a:cubicBezTo>
                      <a:pt x="254109" y="616479"/>
                      <a:pt x="292600" y="624034"/>
                      <a:pt x="330378" y="624034"/>
                    </a:cubicBezTo>
                    <a:cubicBezTo>
                      <a:pt x="368157" y="624034"/>
                      <a:pt x="404509" y="617557"/>
                      <a:pt x="438009" y="606043"/>
                    </a:cubicBezTo>
                    <a:cubicBezTo>
                      <a:pt x="438723" y="605684"/>
                      <a:pt x="439435" y="605684"/>
                      <a:pt x="440148" y="605324"/>
                    </a:cubicBezTo>
                    <a:cubicBezTo>
                      <a:pt x="565955" y="559269"/>
                      <a:pt x="658618" y="437655"/>
                      <a:pt x="660400" y="299725"/>
                    </a:cubicBezTo>
                    <a:lnTo>
                      <a:pt x="660400" y="0"/>
                    </a:lnTo>
                    <a:lnTo>
                      <a:pt x="0" y="0"/>
                    </a:lnTo>
                    <a:lnTo>
                      <a:pt x="0" y="299503"/>
                    </a:lnTo>
                    <a:cubicBezTo>
                      <a:pt x="1782" y="438374"/>
                      <a:pt x="93019" y="559989"/>
                      <a:pt x="220252" y="604965"/>
                    </a:cubicBezTo>
                    <a:close/>
                  </a:path>
                </a:pathLst>
              </a:custGeom>
              <a:solidFill>
                <a:srgbClr val="99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2"/>
              <p:cNvSpPr txBox="1"/>
              <p:nvPr/>
            </p:nvSpPr>
            <p:spPr>
              <a:xfrm>
                <a:off x="0" y="-38100"/>
                <a:ext cx="660400" cy="535134"/>
              </a:xfrm>
              <a:prstGeom prst="rect">
                <a:avLst/>
              </a:prstGeom>
              <a:noFill/>
              <a:ln>
                <a:noFill/>
              </a:ln>
            </p:spPr>
            <p:txBody>
              <a:bodyPr spcFirstLastPara="1" wrap="square" lIns="44725" tIns="44725" rIns="44725" bIns="44725"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1" name="Google Shape;111;p2"/>
            <p:cNvGrpSpPr/>
            <p:nvPr/>
          </p:nvGrpSpPr>
          <p:grpSpPr>
            <a:xfrm>
              <a:off x="191" y="0"/>
              <a:ext cx="5551684" cy="4477067"/>
              <a:chOff x="0" y="0"/>
              <a:chExt cx="660400" cy="532569"/>
            </a:xfrm>
          </p:grpSpPr>
          <p:sp>
            <p:nvSpPr>
              <p:cNvPr id="112" name="Google Shape;112;p2"/>
              <p:cNvSpPr/>
              <p:nvPr/>
            </p:nvSpPr>
            <p:spPr>
              <a:xfrm>
                <a:off x="0" y="0"/>
                <a:ext cx="660400" cy="532569"/>
              </a:xfrm>
              <a:custGeom>
                <a:avLst/>
                <a:gdLst/>
                <a:ahLst/>
                <a:cxnLst/>
                <a:rect l="l" t="t" r="r" b="b"/>
                <a:pathLst>
                  <a:path w="660400" h="532569"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2277"/>
                    </a:cubicBezTo>
                    <a:lnTo>
                      <a:pt x="660400" y="532569"/>
                    </a:lnTo>
                    <a:lnTo>
                      <a:pt x="0" y="532569"/>
                    </a:lnTo>
                    <a:lnTo>
                      <a:pt x="0" y="322433"/>
                    </a:lnTo>
                    <a:cubicBezTo>
                      <a:pt x="1782" y="185660"/>
                      <a:pt x="93019" y="64045"/>
                      <a:pt x="220252" y="19070"/>
                    </a:cubicBezTo>
                    <a:close/>
                  </a:path>
                </a:pathLst>
              </a:custGeom>
              <a:solidFill>
                <a:srgbClr val="99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2"/>
              <p:cNvSpPr txBox="1"/>
              <p:nvPr/>
            </p:nvSpPr>
            <p:spPr>
              <a:xfrm>
                <a:off x="0" y="88900"/>
                <a:ext cx="660400" cy="443669"/>
              </a:xfrm>
              <a:prstGeom prst="rect">
                <a:avLst/>
              </a:prstGeom>
              <a:noFill/>
              <a:ln>
                <a:noFill/>
              </a:ln>
            </p:spPr>
            <p:txBody>
              <a:bodyPr spcFirstLastPara="1" wrap="square" lIns="44725" tIns="44725" rIns="44725" bIns="44725"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4" name="Google Shape;114;p2"/>
            <p:cNvGrpSpPr/>
            <p:nvPr/>
          </p:nvGrpSpPr>
          <p:grpSpPr>
            <a:xfrm>
              <a:off x="396033" y="341017"/>
              <a:ext cx="4679288" cy="4466203"/>
              <a:chOff x="-366471" y="-11891"/>
              <a:chExt cx="15572971" cy="14863810"/>
            </a:xfrm>
          </p:grpSpPr>
          <p:sp>
            <p:nvSpPr>
              <p:cNvPr id="115" name="Google Shape;115;p2"/>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9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5B83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8" name="Google Shape;118;p2"/>
            <p:cNvSpPr txBox="1"/>
            <p:nvPr/>
          </p:nvSpPr>
          <p:spPr>
            <a:xfrm>
              <a:off x="273087" y="5824962"/>
              <a:ext cx="5005508" cy="2898914"/>
            </a:xfrm>
            <a:prstGeom prst="rect">
              <a:avLst/>
            </a:prstGeom>
            <a:noFill/>
            <a:ln>
              <a:noFill/>
            </a:ln>
          </p:spPr>
          <p:txBody>
            <a:bodyPr spcFirstLastPara="1" wrap="square" lIns="0" tIns="0" rIns="0" bIns="0" anchor="t" anchorCtr="0">
              <a:spAutoFit/>
            </a:bodyPr>
            <a:lstStyle/>
            <a:p>
              <a:pPr marL="0" marR="0" lvl="0" indent="0" algn="ctr" rtl="0">
                <a:lnSpc>
                  <a:spcPct val="140031"/>
                </a:lnSpc>
                <a:spcBef>
                  <a:spcPts val="0"/>
                </a:spcBef>
                <a:spcAft>
                  <a:spcPts val="0"/>
                </a:spcAft>
                <a:buNone/>
              </a:pPr>
              <a:r>
                <a:rPr lang="en-US" sz="2523" dirty="0" err="1">
                  <a:solidFill>
                    <a:srgbClr val="000000"/>
                  </a:solidFill>
                  <a:latin typeface="Montserrat"/>
                  <a:ea typeface="Montserrat"/>
                  <a:cs typeface="Montserrat"/>
                  <a:sym typeface="Montserrat"/>
                </a:rPr>
                <a:t>Ontwerper</a:t>
              </a:r>
              <a:r>
                <a:rPr lang="en-US" sz="2523" dirty="0">
                  <a:solidFill>
                    <a:srgbClr val="000000"/>
                  </a:solidFill>
                  <a:latin typeface="Montserrat"/>
                  <a:ea typeface="Montserrat"/>
                  <a:cs typeface="Montserrat"/>
                  <a:sym typeface="Montserrat"/>
                </a:rPr>
                <a:t> </a:t>
              </a:r>
              <a:r>
                <a:rPr lang="en-US" sz="2523" dirty="0" err="1">
                  <a:solidFill>
                    <a:srgbClr val="000000"/>
                  </a:solidFill>
                  <a:latin typeface="Montserrat"/>
                  <a:ea typeface="Montserrat"/>
                  <a:cs typeface="Montserrat"/>
                  <a:sym typeface="Montserrat"/>
                </a:rPr>
                <a:t>en</a:t>
              </a:r>
              <a:r>
                <a:rPr lang="en-US" sz="2523" dirty="0">
                  <a:solidFill>
                    <a:srgbClr val="000000"/>
                  </a:solidFill>
                  <a:latin typeface="Montserrat"/>
                  <a:ea typeface="Montserrat"/>
                  <a:cs typeface="Montserrat"/>
                  <a:sym typeface="Montserrat"/>
                </a:rPr>
                <a:t> co- </a:t>
              </a:r>
              <a:r>
                <a:rPr lang="en-US" sz="2523" dirty="0">
                  <a:latin typeface="Montserrat"/>
                  <a:ea typeface="Montserrat"/>
                  <a:cs typeface="Montserrat"/>
                  <a:sym typeface="Montserrat"/>
                </a:rPr>
                <a:t>founder c</a:t>
              </a:r>
              <a:r>
                <a:rPr lang="en-US" sz="2523" dirty="0">
                  <a:solidFill>
                    <a:srgbClr val="000000"/>
                  </a:solidFill>
                  <a:latin typeface="Montserrat"/>
                  <a:ea typeface="Montserrat"/>
                  <a:cs typeface="Montserrat"/>
                  <a:sym typeface="Montserrat"/>
                </a:rPr>
                <a:t>ommunit</a:t>
              </a:r>
              <a:r>
                <a:rPr lang="en-US" sz="2523" dirty="0">
                  <a:latin typeface="Montserrat"/>
                  <a:ea typeface="Montserrat"/>
                  <a:cs typeface="Montserrat"/>
                  <a:sym typeface="Montserrat"/>
                </a:rPr>
                <a:t>ies:</a:t>
              </a:r>
              <a:r>
                <a:rPr lang="en-US" sz="2523" dirty="0">
                  <a:solidFill>
                    <a:srgbClr val="000000"/>
                  </a:solidFill>
                  <a:latin typeface="Montserrat"/>
                  <a:ea typeface="Montserrat"/>
                  <a:cs typeface="Montserrat"/>
                  <a:sym typeface="Montserrat"/>
                </a:rPr>
                <a:t> </a:t>
              </a:r>
              <a:endParaRPr dirty="0"/>
            </a:p>
            <a:p>
              <a:pPr marL="0" marR="0" lvl="0" indent="0" algn="ctr" rtl="0">
                <a:lnSpc>
                  <a:spcPct val="140031"/>
                </a:lnSpc>
                <a:spcBef>
                  <a:spcPts val="0"/>
                </a:spcBef>
                <a:spcAft>
                  <a:spcPts val="0"/>
                </a:spcAft>
                <a:buNone/>
              </a:pPr>
              <a:r>
                <a:rPr lang="en-US" sz="2523" dirty="0">
                  <a:latin typeface="Montserrat"/>
                  <a:sym typeface="Montserrat"/>
                </a:rPr>
                <a:t>DBE &amp; </a:t>
              </a:r>
              <a:r>
                <a:rPr lang="en-US" sz="2523" dirty="0" err="1">
                  <a:latin typeface="Montserrat"/>
                  <a:sym typeface="Montserrat"/>
                </a:rPr>
                <a:t>DenBosch</a:t>
              </a:r>
              <a:r>
                <a:rPr lang="en-US" sz="2523" dirty="0">
                  <a:latin typeface="Montserrat"/>
                  <a:sym typeface="Montserrat"/>
                </a:rPr>
                <a:t> OFWA</a:t>
              </a:r>
              <a:endParaRPr dirty="0"/>
            </a:p>
          </p:txBody>
        </p:sp>
        <p:sp>
          <p:nvSpPr>
            <p:cNvPr id="119" name="Google Shape;119;p2"/>
            <p:cNvSpPr txBox="1"/>
            <p:nvPr/>
          </p:nvSpPr>
          <p:spPr>
            <a:xfrm>
              <a:off x="749465" y="4958367"/>
              <a:ext cx="4345182" cy="917516"/>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194" b="1" dirty="0" err="1">
                  <a:solidFill>
                    <a:srgbClr val="000000"/>
                  </a:solidFill>
                  <a:latin typeface="Montserrat"/>
                  <a:ea typeface="Montserrat"/>
                  <a:cs typeface="Montserrat"/>
                  <a:sym typeface="Montserrat"/>
                </a:rPr>
                <a:t>Jord</a:t>
              </a:r>
              <a:endParaRPr dirty="0"/>
            </a:p>
          </p:txBody>
        </p:sp>
      </p:grpSp>
      <p:grpSp>
        <p:nvGrpSpPr>
          <p:cNvPr id="120" name="Google Shape;120;p2"/>
          <p:cNvGrpSpPr/>
          <p:nvPr/>
        </p:nvGrpSpPr>
        <p:grpSpPr>
          <a:xfrm>
            <a:off x="7062119" y="5778206"/>
            <a:ext cx="4163763" cy="4174696"/>
            <a:chOff x="0" y="-38100"/>
            <a:chExt cx="660400" cy="662134"/>
          </a:xfrm>
        </p:grpSpPr>
        <p:sp>
          <p:nvSpPr>
            <p:cNvPr id="121" name="Google Shape;121;p2"/>
            <p:cNvSpPr/>
            <p:nvPr/>
          </p:nvSpPr>
          <p:spPr>
            <a:xfrm>
              <a:off x="0" y="0"/>
              <a:ext cx="660400" cy="624034"/>
            </a:xfrm>
            <a:custGeom>
              <a:avLst/>
              <a:gdLst/>
              <a:ahLst/>
              <a:cxnLst/>
              <a:rect l="l" t="t" r="r" b="b"/>
              <a:pathLst>
                <a:path w="660400" h="624034" extrusionOk="0">
                  <a:moveTo>
                    <a:pt x="220252" y="604965"/>
                  </a:moveTo>
                  <a:cubicBezTo>
                    <a:pt x="254109" y="616479"/>
                    <a:pt x="292600" y="624034"/>
                    <a:pt x="330378" y="624034"/>
                  </a:cubicBezTo>
                  <a:cubicBezTo>
                    <a:pt x="368157" y="624034"/>
                    <a:pt x="404509" y="617557"/>
                    <a:pt x="438009" y="606043"/>
                  </a:cubicBezTo>
                  <a:cubicBezTo>
                    <a:pt x="438723" y="605684"/>
                    <a:pt x="439435" y="605684"/>
                    <a:pt x="440148" y="605324"/>
                  </a:cubicBezTo>
                  <a:cubicBezTo>
                    <a:pt x="565955" y="559269"/>
                    <a:pt x="658618" y="437655"/>
                    <a:pt x="660400" y="299725"/>
                  </a:cubicBezTo>
                  <a:lnTo>
                    <a:pt x="660400" y="0"/>
                  </a:lnTo>
                  <a:lnTo>
                    <a:pt x="0" y="0"/>
                  </a:lnTo>
                  <a:lnTo>
                    <a:pt x="0" y="299503"/>
                  </a:lnTo>
                  <a:cubicBezTo>
                    <a:pt x="1782" y="438374"/>
                    <a:pt x="93019" y="559989"/>
                    <a:pt x="220252" y="604965"/>
                  </a:cubicBezTo>
                  <a:close/>
                </a:path>
              </a:pathLst>
            </a:custGeom>
            <a:solidFill>
              <a:srgbClr val="99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2"/>
            <p:cNvSpPr txBox="1"/>
            <p:nvPr/>
          </p:nvSpPr>
          <p:spPr>
            <a:xfrm>
              <a:off x="0" y="-38100"/>
              <a:ext cx="660400" cy="535134"/>
            </a:xfrm>
            <a:prstGeom prst="rect">
              <a:avLst/>
            </a:prstGeom>
            <a:noFill/>
            <a:ln>
              <a:noFill/>
            </a:ln>
          </p:spPr>
          <p:txBody>
            <a:bodyPr spcFirstLastPara="1" wrap="square" lIns="44725" tIns="44725" rIns="44725" bIns="44725"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3" name="Google Shape;123;p2"/>
          <p:cNvGrpSpPr/>
          <p:nvPr/>
        </p:nvGrpSpPr>
        <p:grpSpPr>
          <a:xfrm>
            <a:off x="7062119" y="2747431"/>
            <a:ext cx="4163763" cy="7039821"/>
            <a:chOff x="0" y="0"/>
            <a:chExt cx="5551684" cy="9386429"/>
          </a:xfrm>
        </p:grpSpPr>
        <p:grpSp>
          <p:nvGrpSpPr>
            <p:cNvPr id="124" name="Google Shape;124;p2"/>
            <p:cNvGrpSpPr/>
            <p:nvPr/>
          </p:nvGrpSpPr>
          <p:grpSpPr>
            <a:xfrm>
              <a:off x="0" y="0"/>
              <a:ext cx="5551684" cy="4477067"/>
              <a:chOff x="0" y="0"/>
              <a:chExt cx="660400" cy="532569"/>
            </a:xfrm>
          </p:grpSpPr>
          <p:sp>
            <p:nvSpPr>
              <p:cNvPr id="125" name="Google Shape;125;p2"/>
              <p:cNvSpPr/>
              <p:nvPr/>
            </p:nvSpPr>
            <p:spPr>
              <a:xfrm>
                <a:off x="0" y="0"/>
                <a:ext cx="660400" cy="532569"/>
              </a:xfrm>
              <a:custGeom>
                <a:avLst/>
                <a:gdLst/>
                <a:ahLst/>
                <a:cxnLst/>
                <a:rect l="l" t="t" r="r" b="b"/>
                <a:pathLst>
                  <a:path w="660400" h="532569"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2277"/>
                    </a:cubicBezTo>
                    <a:lnTo>
                      <a:pt x="660400" y="532569"/>
                    </a:lnTo>
                    <a:lnTo>
                      <a:pt x="0" y="532569"/>
                    </a:lnTo>
                    <a:lnTo>
                      <a:pt x="0" y="322433"/>
                    </a:lnTo>
                    <a:cubicBezTo>
                      <a:pt x="1782" y="185660"/>
                      <a:pt x="93019" y="64045"/>
                      <a:pt x="220252" y="19070"/>
                    </a:cubicBezTo>
                    <a:close/>
                  </a:path>
                </a:pathLst>
              </a:custGeom>
              <a:solidFill>
                <a:srgbClr val="99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2"/>
              <p:cNvSpPr txBox="1"/>
              <p:nvPr/>
            </p:nvSpPr>
            <p:spPr>
              <a:xfrm>
                <a:off x="0" y="88900"/>
                <a:ext cx="660400" cy="443669"/>
              </a:xfrm>
              <a:prstGeom prst="rect">
                <a:avLst/>
              </a:prstGeom>
              <a:noFill/>
              <a:ln>
                <a:noFill/>
              </a:ln>
            </p:spPr>
            <p:txBody>
              <a:bodyPr spcFirstLastPara="1" wrap="square" lIns="44725" tIns="44725" rIns="44725" bIns="44725"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7" name="Google Shape;127;p2"/>
            <p:cNvGrpSpPr/>
            <p:nvPr/>
          </p:nvGrpSpPr>
          <p:grpSpPr>
            <a:xfrm>
              <a:off x="453197" y="373441"/>
              <a:ext cx="4645290" cy="4433753"/>
              <a:chOff x="-366471" y="-11891"/>
              <a:chExt cx="15572971" cy="14863810"/>
            </a:xfrm>
          </p:grpSpPr>
          <p:sp>
            <p:nvSpPr>
              <p:cNvPr id="128" name="Google Shape;128;p2"/>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9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2"/>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5B83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2"/>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4">
                  <a:alphaModFix/>
                </a:blip>
                <a:stretch>
                  <a:fillRect l="222" t="-16773" r="222" b="-1677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1" name="Google Shape;131;p2"/>
            <p:cNvSpPr txBox="1"/>
            <p:nvPr/>
          </p:nvSpPr>
          <p:spPr>
            <a:xfrm>
              <a:off x="515921" y="5762786"/>
              <a:ext cx="4645291" cy="3623643"/>
            </a:xfrm>
            <a:prstGeom prst="rect">
              <a:avLst/>
            </a:prstGeom>
            <a:noFill/>
            <a:ln>
              <a:noFill/>
            </a:ln>
          </p:spPr>
          <p:txBody>
            <a:bodyPr spcFirstLastPara="1" wrap="square" lIns="0" tIns="0" rIns="0" bIns="0" anchor="t" anchorCtr="0">
              <a:spAutoFit/>
            </a:bodyPr>
            <a:lstStyle/>
            <a:p>
              <a:pPr marL="0" marR="0" lvl="0" indent="0" algn="ctr" rtl="0">
                <a:lnSpc>
                  <a:spcPct val="140031"/>
                </a:lnSpc>
                <a:spcBef>
                  <a:spcPts val="0"/>
                </a:spcBef>
                <a:spcAft>
                  <a:spcPts val="0"/>
                </a:spcAft>
                <a:buNone/>
              </a:pPr>
              <a:r>
                <a:rPr lang="en-US" sz="2523" dirty="0">
                  <a:solidFill>
                    <a:srgbClr val="000000"/>
                  </a:solidFill>
                  <a:latin typeface="Montserrat"/>
                  <a:ea typeface="Montserrat"/>
                  <a:cs typeface="Montserrat"/>
                  <a:sym typeface="Montserrat"/>
                </a:rPr>
                <a:t>Start-up About Waste</a:t>
              </a:r>
              <a:endParaRPr dirty="0"/>
            </a:p>
            <a:p>
              <a:pPr marL="0" marR="0" lvl="0" indent="0" algn="ctr" rtl="0">
                <a:lnSpc>
                  <a:spcPct val="140031"/>
                </a:lnSpc>
                <a:spcBef>
                  <a:spcPts val="0"/>
                </a:spcBef>
                <a:spcAft>
                  <a:spcPts val="0"/>
                </a:spcAft>
                <a:buNone/>
              </a:pPr>
              <a:r>
                <a:rPr lang="en-US" sz="2523" dirty="0" err="1">
                  <a:solidFill>
                    <a:srgbClr val="000000"/>
                  </a:solidFill>
                  <a:latin typeface="Montserrat"/>
                  <a:ea typeface="Montserrat"/>
                  <a:cs typeface="Montserrat"/>
                  <a:sym typeface="Montserrat"/>
                </a:rPr>
                <a:t>Maakt</a:t>
              </a:r>
              <a:r>
                <a:rPr lang="en-US" sz="2523" dirty="0">
                  <a:solidFill>
                    <a:srgbClr val="000000"/>
                  </a:solidFill>
                  <a:latin typeface="Montserrat"/>
                  <a:ea typeface="Montserrat"/>
                  <a:cs typeface="Montserrat"/>
                  <a:sym typeface="Montserrat"/>
                </a:rPr>
                <a:t> </a:t>
              </a:r>
              <a:r>
                <a:rPr lang="en-US" sz="2523" dirty="0" err="1">
                  <a:solidFill>
                    <a:srgbClr val="000000"/>
                  </a:solidFill>
                  <a:latin typeface="Montserrat"/>
                  <a:ea typeface="Montserrat"/>
                  <a:cs typeface="Montserrat"/>
                  <a:sym typeface="Montserrat"/>
                </a:rPr>
                <a:t>duurzaamheid</a:t>
              </a:r>
              <a:r>
                <a:rPr lang="en-US" sz="2523" dirty="0">
                  <a:latin typeface="Montserrat"/>
                  <a:ea typeface="Montserrat"/>
                  <a:cs typeface="Montserrat"/>
                  <a:sym typeface="Montserrat"/>
                </a:rPr>
                <a:t> </a:t>
              </a:r>
              <a:r>
                <a:rPr lang="en-US" sz="2523" dirty="0">
                  <a:solidFill>
                    <a:srgbClr val="000000"/>
                  </a:solidFill>
                  <a:latin typeface="Montserrat"/>
                  <a:ea typeface="Montserrat"/>
                  <a:cs typeface="Montserrat"/>
                  <a:sym typeface="Montserrat"/>
                </a:rPr>
                <a:t>fun &amp; </a:t>
              </a:r>
              <a:r>
                <a:rPr lang="en-US" sz="2523" dirty="0" err="1">
                  <a:solidFill>
                    <a:srgbClr val="000000"/>
                  </a:solidFill>
                  <a:latin typeface="Montserrat"/>
                  <a:ea typeface="Montserrat"/>
                  <a:cs typeface="Montserrat"/>
                  <a:sym typeface="Montserrat"/>
                </a:rPr>
                <a:t>ludiek</a:t>
              </a:r>
              <a:endParaRPr lang="en-US" dirty="0"/>
            </a:p>
            <a:p>
              <a:pPr marL="0" marR="0" lvl="0" indent="0" algn="ctr" rtl="0">
                <a:lnSpc>
                  <a:spcPct val="140031"/>
                </a:lnSpc>
                <a:spcBef>
                  <a:spcPts val="0"/>
                </a:spcBef>
                <a:spcAft>
                  <a:spcPts val="0"/>
                </a:spcAft>
                <a:buNone/>
              </a:pPr>
              <a:endParaRPr lang="en-US" sz="2523" dirty="0">
                <a:solidFill>
                  <a:srgbClr val="000000"/>
                </a:solidFill>
                <a:latin typeface="Montserrat"/>
                <a:ea typeface="Montserrat"/>
                <a:cs typeface="Montserrat"/>
                <a:sym typeface="Montserrat"/>
              </a:endParaRPr>
            </a:p>
          </p:txBody>
        </p:sp>
        <p:sp>
          <p:nvSpPr>
            <p:cNvPr id="132" name="Google Shape;132;p2"/>
            <p:cNvSpPr txBox="1"/>
            <p:nvPr/>
          </p:nvSpPr>
          <p:spPr>
            <a:xfrm>
              <a:off x="784973" y="4800117"/>
              <a:ext cx="4313611" cy="69826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194" b="1" dirty="0">
                  <a:solidFill>
                    <a:srgbClr val="000000"/>
                  </a:solidFill>
                  <a:latin typeface="Montserrat"/>
                  <a:ea typeface="Montserrat"/>
                  <a:cs typeface="Montserrat"/>
                  <a:sym typeface="Montserrat"/>
                </a:rPr>
                <a:t>Judith</a:t>
              </a:r>
              <a:endParaRPr dirty="0"/>
            </a:p>
          </p:txBody>
        </p:sp>
      </p:grpSp>
      <p:grpSp>
        <p:nvGrpSpPr>
          <p:cNvPr id="133" name="Google Shape;133;p2"/>
          <p:cNvGrpSpPr/>
          <p:nvPr/>
        </p:nvGrpSpPr>
        <p:grpSpPr>
          <a:xfrm>
            <a:off x="1564856" y="2747431"/>
            <a:ext cx="4163763" cy="7205470"/>
            <a:chOff x="0" y="0"/>
            <a:chExt cx="5551684" cy="9607294"/>
          </a:xfrm>
        </p:grpSpPr>
        <p:grpSp>
          <p:nvGrpSpPr>
            <p:cNvPr id="134" name="Google Shape;134;p2"/>
            <p:cNvGrpSpPr/>
            <p:nvPr/>
          </p:nvGrpSpPr>
          <p:grpSpPr>
            <a:xfrm>
              <a:off x="0" y="4041033"/>
              <a:ext cx="5551684" cy="5566261"/>
              <a:chOff x="0" y="-38100"/>
              <a:chExt cx="660400" cy="662134"/>
            </a:xfrm>
          </p:grpSpPr>
          <p:sp>
            <p:nvSpPr>
              <p:cNvPr id="135" name="Google Shape;135;p2"/>
              <p:cNvSpPr/>
              <p:nvPr/>
            </p:nvSpPr>
            <p:spPr>
              <a:xfrm>
                <a:off x="0" y="0"/>
                <a:ext cx="660400" cy="624034"/>
              </a:xfrm>
              <a:custGeom>
                <a:avLst/>
                <a:gdLst/>
                <a:ahLst/>
                <a:cxnLst/>
                <a:rect l="l" t="t" r="r" b="b"/>
                <a:pathLst>
                  <a:path w="660400" h="624034" extrusionOk="0">
                    <a:moveTo>
                      <a:pt x="220252" y="604965"/>
                    </a:moveTo>
                    <a:cubicBezTo>
                      <a:pt x="254109" y="616479"/>
                      <a:pt x="292600" y="624034"/>
                      <a:pt x="330378" y="624034"/>
                    </a:cubicBezTo>
                    <a:cubicBezTo>
                      <a:pt x="368157" y="624034"/>
                      <a:pt x="404509" y="617557"/>
                      <a:pt x="438009" y="606043"/>
                    </a:cubicBezTo>
                    <a:cubicBezTo>
                      <a:pt x="438723" y="605684"/>
                      <a:pt x="439435" y="605684"/>
                      <a:pt x="440148" y="605324"/>
                    </a:cubicBezTo>
                    <a:cubicBezTo>
                      <a:pt x="565955" y="559269"/>
                      <a:pt x="658618" y="437655"/>
                      <a:pt x="660400" y="299725"/>
                    </a:cubicBezTo>
                    <a:lnTo>
                      <a:pt x="660400" y="0"/>
                    </a:lnTo>
                    <a:lnTo>
                      <a:pt x="0" y="0"/>
                    </a:lnTo>
                    <a:lnTo>
                      <a:pt x="0" y="299503"/>
                    </a:lnTo>
                    <a:cubicBezTo>
                      <a:pt x="1782" y="438374"/>
                      <a:pt x="93019" y="559989"/>
                      <a:pt x="220252" y="604965"/>
                    </a:cubicBezTo>
                    <a:close/>
                  </a:path>
                </a:pathLst>
              </a:custGeom>
              <a:solidFill>
                <a:srgbClr val="99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2"/>
              <p:cNvSpPr txBox="1"/>
              <p:nvPr/>
            </p:nvSpPr>
            <p:spPr>
              <a:xfrm>
                <a:off x="0" y="-38100"/>
                <a:ext cx="660400" cy="535134"/>
              </a:xfrm>
              <a:prstGeom prst="rect">
                <a:avLst/>
              </a:prstGeom>
              <a:noFill/>
              <a:ln>
                <a:noFill/>
              </a:ln>
            </p:spPr>
            <p:txBody>
              <a:bodyPr spcFirstLastPara="1" wrap="square" lIns="44725" tIns="44725" rIns="44725" bIns="44725"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7" name="Google Shape;137;p2"/>
            <p:cNvGrpSpPr/>
            <p:nvPr/>
          </p:nvGrpSpPr>
          <p:grpSpPr>
            <a:xfrm>
              <a:off x="0" y="0"/>
              <a:ext cx="5551684" cy="4477067"/>
              <a:chOff x="0" y="0"/>
              <a:chExt cx="660400" cy="532569"/>
            </a:xfrm>
          </p:grpSpPr>
          <p:sp>
            <p:nvSpPr>
              <p:cNvPr id="138" name="Google Shape;138;p2"/>
              <p:cNvSpPr/>
              <p:nvPr/>
            </p:nvSpPr>
            <p:spPr>
              <a:xfrm>
                <a:off x="0" y="0"/>
                <a:ext cx="660400" cy="532569"/>
              </a:xfrm>
              <a:custGeom>
                <a:avLst/>
                <a:gdLst/>
                <a:ahLst/>
                <a:cxnLst/>
                <a:rect l="l" t="t" r="r" b="b"/>
                <a:pathLst>
                  <a:path w="660400" h="532569"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2277"/>
                    </a:cubicBezTo>
                    <a:lnTo>
                      <a:pt x="660400" y="532569"/>
                    </a:lnTo>
                    <a:lnTo>
                      <a:pt x="0" y="532569"/>
                    </a:lnTo>
                    <a:lnTo>
                      <a:pt x="0" y="322433"/>
                    </a:lnTo>
                    <a:cubicBezTo>
                      <a:pt x="1782" y="185660"/>
                      <a:pt x="93019" y="64045"/>
                      <a:pt x="220252" y="19070"/>
                    </a:cubicBezTo>
                    <a:close/>
                  </a:path>
                </a:pathLst>
              </a:custGeom>
              <a:solidFill>
                <a:srgbClr val="99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2"/>
              <p:cNvSpPr txBox="1"/>
              <p:nvPr/>
            </p:nvSpPr>
            <p:spPr>
              <a:xfrm>
                <a:off x="0" y="88900"/>
                <a:ext cx="660400" cy="443669"/>
              </a:xfrm>
              <a:prstGeom prst="rect">
                <a:avLst/>
              </a:prstGeom>
              <a:noFill/>
              <a:ln>
                <a:noFill/>
              </a:ln>
            </p:spPr>
            <p:txBody>
              <a:bodyPr spcFirstLastPara="1" wrap="square" lIns="44725" tIns="44725" rIns="44725" bIns="44725"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40" name="Google Shape;140;p2"/>
            <p:cNvGrpSpPr/>
            <p:nvPr/>
          </p:nvGrpSpPr>
          <p:grpSpPr>
            <a:xfrm>
              <a:off x="453197" y="373441"/>
              <a:ext cx="4645290" cy="4433753"/>
              <a:chOff x="-366471" y="-11891"/>
              <a:chExt cx="15572971" cy="14863810"/>
            </a:xfrm>
          </p:grpSpPr>
          <p:sp>
            <p:nvSpPr>
              <p:cNvPr id="141" name="Google Shape;141;p2"/>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9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2"/>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5B83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4" name="Google Shape;144;p2"/>
            <p:cNvSpPr txBox="1"/>
            <p:nvPr/>
          </p:nvSpPr>
          <p:spPr>
            <a:xfrm>
              <a:off x="553456" y="5701767"/>
              <a:ext cx="4482308" cy="2898914"/>
            </a:xfrm>
            <a:prstGeom prst="rect">
              <a:avLst/>
            </a:prstGeom>
            <a:noFill/>
            <a:ln>
              <a:noFill/>
            </a:ln>
          </p:spPr>
          <p:txBody>
            <a:bodyPr spcFirstLastPara="1" wrap="square" lIns="0" tIns="0" rIns="0" bIns="0" anchor="t" anchorCtr="0">
              <a:spAutoFit/>
            </a:bodyPr>
            <a:lstStyle/>
            <a:p>
              <a:pPr marL="0" marR="0" lvl="0" indent="0" algn="ctr" rtl="0">
                <a:lnSpc>
                  <a:spcPct val="140031"/>
                </a:lnSpc>
                <a:spcBef>
                  <a:spcPts val="0"/>
                </a:spcBef>
                <a:spcAft>
                  <a:spcPts val="0"/>
                </a:spcAft>
                <a:buNone/>
              </a:pPr>
              <a:r>
                <a:rPr lang="nl-NL" sz="2523" dirty="0" err="1">
                  <a:latin typeface="Montserrat"/>
                  <a:ea typeface="Montserrat"/>
                  <a:cs typeface="Montserrat"/>
                  <a:sym typeface="Montserrat"/>
                </a:rPr>
                <a:t>HipHop</a:t>
              </a:r>
              <a:r>
                <a:rPr lang="nl-NL" sz="2523" dirty="0">
                  <a:latin typeface="Montserrat"/>
                  <a:ea typeface="Montserrat"/>
                  <a:cs typeface="Montserrat"/>
                  <a:sym typeface="Montserrat"/>
                </a:rPr>
                <a:t> artiest</a:t>
              </a:r>
            </a:p>
            <a:p>
              <a:pPr marL="0" marR="0" lvl="0" indent="0" algn="ctr" rtl="0">
                <a:lnSpc>
                  <a:spcPct val="140031"/>
                </a:lnSpc>
                <a:spcBef>
                  <a:spcPts val="0"/>
                </a:spcBef>
                <a:spcAft>
                  <a:spcPts val="0"/>
                </a:spcAft>
                <a:buNone/>
              </a:pPr>
              <a:r>
                <a:rPr lang="nl-NL" sz="2523" dirty="0">
                  <a:latin typeface="Montserrat"/>
                  <a:ea typeface="Montserrat"/>
                  <a:cs typeface="Montserrat"/>
                  <a:sym typeface="Montserrat"/>
                </a:rPr>
                <a:t>Bureau </a:t>
              </a:r>
              <a:r>
                <a:rPr lang="nl-NL" sz="2523" dirty="0" err="1">
                  <a:latin typeface="Montserrat"/>
                  <a:ea typeface="Montserrat"/>
                  <a:cs typeface="Montserrat"/>
                  <a:sym typeface="Montserrat"/>
                </a:rPr>
                <a:t>Nonsense</a:t>
              </a:r>
              <a:r>
                <a:rPr lang="nl-NL" sz="2523" dirty="0">
                  <a:latin typeface="Montserrat"/>
                  <a:ea typeface="Montserrat"/>
                  <a:cs typeface="Montserrat"/>
                  <a:sym typeface="Montserrat"/>
                </a:rPr>
                <a:t>, </a:t>
              </a:r>
              <a:r>
                <a:rPr lang="nl-NL" sz="2523" dirty="0" err="1">
                  <a:latin typeface="Montserrat"/>
                  <a:ea typeface="Montserrat"/>
                  <a:cs typeface="Montserrat"/>
                  <a:sym typeface="Montserrat"/>
                </a:rPr>
                <a:t>OpenUp</a:t>
              </a:r>
              <a:r>
                <a:rPr lang="nl-NL" sz="2523" dirty="0">
                  <a:latin typeface="Montserrat"/>
                  <a:ea typeface="Montserrat"/>
                  <a:cs typeface="Montserrat"/>
                  <a:sym typeface="Montserrat"/>
                </a:rPr>
                <a:t> </a:t>
              </a:r>
            </a:p>
            <a:p>
              <a:pPr marL="0" marR="0" lvl="0" indent="0" algn="ctr" rtl="0">
                <a:lnSpc>
                  <a:spcPct val="140031"/>
                </a:lnSpc>
                <a:spcBef>
                  <a:spcPts val="0"/>
                </a:spcBef>
                <a:spcAft>
                  <a:spcPts val="0"/>
                </a:spcAft>
                <a:buNone/>
              </a:pPr>
              <a:r>
                <a:rPr lang="nl-NL" sz="2523" dirty="0">
                  <a:latin typeface="Montserrat"/>
                  <a:ea typeface="Montserrat"/>
                  <a:cs typeface="Montserrat"/>
                  <a:sym typeface="Montserrat"/>
                </a:rPr>
                <a:t>W</a:t>
              </a:r>
              <a:r>
                <a:rPr lang="nl-NL" sz="2523" dirty="0">
                  <a:solidFill>
                    <a:srgbClr val="000000"/>
                  </a:solidFill>
                  <a:latin typeface="Montserrat"/>
                  <a:ea typeface="Montserrat"/>
                  <a:cs typeface="Montserrat"/>
                  <a:sym typeface="Montserrat"/>
                </a:rPr>
                <a:t>orld </a:t>
              </a:r>
              <a:r>
                <a:rPr lang="nl-NL" sz="2523" dirty="0">
                  <a:latin typeface="Montserrat"/>
                  <a:ea typeface="Montserrat"/>
                  <a:cs typeface="Montserrat"/>
                  <a:sym typeface="Montserrat"/>
                </a:rPr>
                <a:t>S</a:t>
              </a:r>
              <a:r>
                <a:rPr lang="nl-NL" sz="2523" dirty="0">
                  <a:solidFill>
                    <a:srgbClr val="000000"/>
                  </a:solidFill>
                  <a:latin typeface="Montserrat"/>
                  <a:ea typeface="Montserrat"/>
                  <a:cs typeface="Montserrat"/>
                  <a:sym typeface="Montserrat"/>
                </a:rPr>
                <a:t>kate </a:t>
              </a:r>
              <a:r>
                <a:rPr lang="nl-NL" sz="2523" dirty="0">
                  <a:latin typeface="Montserrat"/>
                  <a:ea typeface="Montserrat"/>
                  <a:cs typeface="Montserrat"/>
                  <a:sym typeface="Montserrat"/>
                </a:rPr>
                <a:t>C</a:t>
              </a:r>
              <a:r>
                <a:rPr lang="nl-NL" sz="2523" dirty="0">
                  <a:solidFill>
                    <a:srgbClr val="000000"/>
                  </a:solidFill>
                  <a:latin typeface="Montserrat"/>
                  <a:ea typeface="Montserrat"/>
                  <a:cs typeface="Montserrat"/>
                  <a:sym typeface="Montserrat"/>
                </a:rPr>
                <a:t>enter </a:t>
              </a:r>
              <a:endParaRPr dirty="0"/>
            </a:p>
          </p:txBody>
        </p:sp>
        <p:sp>
          <p:nvSpPr>
            <p:cNvPr id="145" name="Google Shape;145;p2"/>
            <p:cNvSpPr txBox="1"/>
            <p:nvPr/>
          </p:nvSpPr>
          <p:spPr>
            <a:xfrm>
              <a:off x="619323" y="4845270"/>
              <a:ext cx="4313611" cy="917516"/>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194" b="1" dirty="0">
                  <a:solidFill>
                    <a:srgbClr val="000000"/>
                  </a:solidFill>
                  <a:latin typeface="Montserrat"/>
                  <a:ea typeface="Montserrat"/>
                  <a:cs typeface="Montserrat"/>
                  <a:sym typeface="Montserrat"/>
                </a:rPr>
                <a:t>Wessel</a:t>
              </a:r>
              <a:endParaRPr lang="nl-NL" dirty="0"/>
            </a:p>
          </p:txBody>
        </p:sp>
      </p:grpSp>
      <p:sp>
        <p:nvSpPr>
          <p:cNvPr id="146" name="Google Shape;146;p2"/>
          <p:cNvSpPr txBox="1"/>
          <p:nvPr/>
        </p:nvSpPr>
        <p:spPr>
          <a:xfrm>
            <a:off x="0" y="1042266"/>
            <a:ext cx="18288000" cy="1111251"/>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6499" b="1">
                <a:solidFill>
                  <a:srgbClr val="000000"/>
                </a:solidFill>
                <a:latin typeface="Oswald"/>
                <a:ea typeface="Oswald"/>
                <a:cs typeface="Oswald"/>
                <a:sym typeface="Oswald"/>
              </a:rPr>
              <a:t>NICE TO MEET YOU</a:t>
            </a:r>
            <a:endParaRPr/>
          </a:p>
        </p:txBody>
      </p:sp>
      <p:pic>
        <p:nvPicPr>
          <p:cNvPr id="4" name="Afbeelding 3" descr="Afbeelding met kleding, persoon, Menselijk gezicht, glimlach&#10;&#10;Automatisch gegenereerde beschrijving">
            <a:extLst>
              <a:ext uri="{FF2B5EF4-FFF2-40B4-BE49-F238E27FC236}">
                <a16:creationId xmlns:a16="http://schemas.microsoft.com/office/drawing/2014/main" id="{9098DA56-983F-55B9-9343-39EEFC646B64}"/>
              </a:ext>
            </a:extLst>
          </p:cNvPr>
          <p:cNvPicPr>
            <a:picLocks noChangeAspect="1"/>
          </p:cNvPicPr>
          <p:nvPr/>
        </p:nvPicPr>
        <p:blipFill>
          <a:blip r:embed="rId5"/>
          <a:srcRect l="10114" t="13772" r="37235" b="19776"/>
          <a:stretch/>
        </p:blipFill>
        <p:spPr>
          <a:xfrm>
            <a:off x="13108032" y="2992314"/>
            <a:ext cx="3065954" cy="2902568"/>
          </a:xfrm>
          <a:prstGeom prst="flowChartConnector">
            <a:avLst/>
          </a:prstGeom>
        </p:spPr>
      </p:pic>
      <p:pic>
        <p:nvPicPr>
          <p:cNvPr id="8" name="Afbeelding 7" descr="Afbeelding met kleding, gebouw, schoeisel, persoon&#10;&#10;Automatisch gegenereerde beschrijving">
            <a:extLst>
              <a:ext uri="{FF2B5EF4-FFF2-40B4-BE49-F238E27FC236}">
                <a16:creationId xmlns:a16="http://schemas.microsoft.com/office/drawing/2014/main" id="{DF8EF8E0-1D0E-EF04-2840-BB268B425268}"/>
              </a:ext>
            </a:extLst>
          </p:cNvPr>
          <p:cNvPicPr>
            <a:picLocks noChangeAspect="1"/>
          </p:cNvPicPr>
          <p:nvPr/>
        </p:nvPicPr>
        <p:blipFill>
          <a:blip r:embed="rId6"/>
          <a:srcRect t="26814" b="11031"/>
          <a:stretch/>
        </p:blipFill>
        <p:spPr>
          <a:xfrm>
            <a:off x="2093078" y="3254378"/>
            <a:ext cx="3073087" cy="2865131"/>
          </a:xfrm>
          <a:prstGeom prst="flowChartConnector">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9EF4"/>
        </a:solidFill>
        <a:effectLst/>
      </p:bgPr>
    </p:bg>
    <p:spTree>
      <p:nvGrpSpPr>
        <p:cNvPr id="1" name="Shape 154"/>
        <p:cNvGrpSpPr/>
        <p:nvPr/>
      </p:nvGrpSpPr>
      <p:grpSpPr>
        <a:xfrm>
          <a:off x="0" y="0"/>
          <a:ext cx="0" cy="0"/>
          <a:chOff x="0" y="0"/>
          <a:chExt cx="0" cy="0"/>
        </a:xfrm>
      </p:grpSpPr>
      <p:sp>
        <p:nvSpPr>
          <p:cNvPr id="155" name="Google Shape;155;p3"/>
          <p:cNvSpPr/>
          <p:nvPr/>
        </p:nvSpPr>
        <p:spPr>
          <a:xfrm rot="10014933">
            <a:off x="9929479" y="-2577402"/>
            <a:ext cx="10487354" cy="9543492"/>
          </a:xfrm>
          <a:custGeom>
            <a:avLst/>
            <a:gdLst/>
            <a:ahLst/>
            <a:cxnLst/>
            <a:rect l="l" t="t" r="r" b="b"/>
            <a:pathLst>
              <a:path w="10487354" h="9543492" extrusionOk="0">
                <a:moveTo>
                  <a:pt x="0" y="0"/>
                </a:moveTo>
                <a:lnTo>
                  <a:pt x="10487353" y="0"/>
                </a:lnTo>
                <a:lnTo>
                  <a:pt x="10487353" y="9543492"/>
                </a:lnTo>
                <a:lnTo>
                  <a:pt x="0" y="9543492"/>
                </a:lnTo>
                <a:lnTo>
                  <a:pt x="0" y="0"/>
                </a:lnTo>
                <a:close/>
              </a:path>
            </a:pathLst>
          </a:custGeom>
          <a:blipFill rotWithShape="1">
            <a:blip r:embed="rId3">
              <a:alphaModFix amt="84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3"/>
          <p:cNvSpPr/>
          <p:nvPr/>
        </p:nvSpPr>
        <p:spPr>
          <a:xfrm>
            <a:off x="-317285" y="3256709"/>
            <a:ext cx="18605285" cy="9859332"/>
          </a:xfrm>
          <a:custGeom>
            <a:avLst/>
            <a:gdLst/>
            <a:ahLst/>
            <a:cxnLst/>
            <a:rect l="l" t="t" r="r" b="b"/>
            <a:pathLst>
              <a:path w="18605285" h="9859332" extrusionOk="0">
                <a:moveTo>
                  <a:pt x="0" y="0"/>
                </a:moveTo>
                <a:lnTo>
                  <a:pt x="18605285" y="0"/>
                </a:lnTo>
                <a:lnTo>
                  <a:pt x="18605285" y="9859332"/>
                </a:lnTo>
                <a:lnTo>
                  <a:pt x="0" y="9859332"/>
                </a:lnTo>
                <a:lnTo>
                  <a:pt x="0" y="0"/>
                </a:lnTo>
                <a:close/>
              </a:path>
            </a:pathLst>
          </a:custGeom>
          <a:blipFill rotWithShape="1">
            <a:blip r:embed="rId4">
              <a:alphaModFix/>
            </a:blip>
            <a:stretch>
              <a:fillRect t="-20385" b="-541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3"/>
          <p:cNvSpPr txBox="1"/>
          <p:nvPr/>
        </p:nvSpPr>
        <p:spPr>
          <a:xfrm>
            <a:off x="-243545" y="1982952"/>
            <a:ext cx="17307429" cy="172354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000" b="1" dirty="0">
                <a:solidFill>
                  <a:srgbClr val="000000"/>
                </a:solidFill>
                <a:latin typeface="Oswald"/>
                <a:ea typeface="Oswald"/>
                <a:cs typeface="Oswald"/>
                <a:sym typeface="Oswald"/>
              </a:rPr>
              <a:t>Wat is </a:t>
            </a:r>
            <a:r>
              <a:rPr lang="en-US" sz="8000" b="1" dirty="0" err="1">
                <a:solidFill>
                  <a:srgbClr val="000000"/>
                </a:solidFill>
                <a:latin typeface="Oswald"/>
                <a:ea typeface="Oswald"/>
                <a:cs typeface="Oswald"/>
                <a:sym typeface="Oswald"/>
              </a:rPr>
              <a:t>cultuur</a:t>
            </a:r>
            <a:r>
              <a:rPr lang="en-US" sz="8000" b="1" dirty="0">
                <a:solidFill>
                  <a:srgbClr val="000000"/>
                </a:solidFill>
                <a:latin typeface="Oswald"/>
                <a:ea typeface="Oswald"/>
                <a:cs typeface="Oswald"/>
                <a:sym typeface="Oswald"/>
              </a:rPr>
              <a:t> </a:t>
            </a:r>
            <a:r>
              <a:rPr lang="en-US" sz="8000" b="1" dirty="0" err="1">
                <a:solidFill>
                  <a:srgbClr val="000000"/>
                </a:solidFill>
                <a:latin typeface="Oswald"/>
                <a:ea typeface="Oswald"/>
                <a:cs typeface="Oswald"/>
                <a:sym typeface="Oswald"/>
              </a:rPr>
              <a:t>voor</a:t>
            </a:r>
            <a:r>
              <a:rPr lang="en-US" sz="8000" b="1" dirty="0">
                <a:solidFill>
                  <a:srgbClr val="000000"/>
                </a:solidFill>
                <a:latin typeface="Oswald"/>
                <a:ea typeface="Oswald"/>
                <a:cs typeface="Oswald"/>
                <a:sym typeface="Oswald"/>
              </a:rPr>
              <a:t> </a:t>
            </a:r>
            <a:r>
              <a:rPr lang="en-US" sz="8000" b="1" dirty="0" err="1">
                <a:solidFill>
                  <a:srgbClr val="000000"/>
                </a:solidFill>
                <a:latin typeface="Oswald"/>
                <a:ea typeface="Oswald"/>
                <a:cs typeface="Oswald"/>
                <a:sym typeface="Oswald"/>
              </a:rPr>
              <a:t>jou</a:t>
            </a:r>
            <a:r>
              <a:rPr lang="en-US" sz="8000" b="1" dirty="0">
                <a:solidFill>
                  <a:srgbClr val="000000"/>
                </a:solidFill>
                <a:latin typeface="Oswald"/>
                <a:ea typeface="Oswald"/>
                <a:cs typeface="Oswald"/>
                <a:sym typeface="Oswald"/>
              </a:rPr>
              <a:t>? </a:t>
            </a:r>
            <a:r>
              <a:rPr lang="en-US" sz="8000" b="1" dirty="0" err="1">
                <a:solidFill>
                  <a:schemeClr val="tx1"/>
                </a:solidFill>
                <a:latin typeface="Oswald"/>
                <a:ea typeface="Oswald"/>
                <a:cs typeface="Oswald"/>
                <a:sym typeface="Oswald"/>
              </a:rPr>
              <a:t>Roep</a:t>
            </a:r>
            <a:r>
              <a:rPr lang="en-US" sz="8000" b="1" dirty="0">
                <a:solidFill>
                  <a:schemeClr val="tx1"/>
                </a:solidFill>
                <a:latin typeface="Oswald"/>
                <a:ea typeface="Oswald"/>
                <a:cs typeface="Oswald"/>
                <a:sym typeface="Oswald"/>
              </a:rPr>
              <a:t> maar!</a:t>
            </a:r>
            <a:endParaRPr dirty="0">
              <a:solidFill>
                <a:schemeClr val="tx1"/>
              </a:solidFill>
            </a:endParaRPr>
          </a:p>
        </p:txBody>
      </p:sp>
      <p:sp>
        <p:nvSpPr>
          <p:cNvPr id="158" name="Google Shape;158;p3"/>
          <p:cNvSpPr txBox="1"/>
          <p:nvPr/>
        </p:nvSpPr>
        <p:spPr>
          <a:xfrm>
            <a:off x="6727985" y="1228103"/>
            <a:ext cx="10154752" cy="874085"/>
          </a:xfrm>
          <a:prstGeom prst="rect">
            <a:avLst/>
          </a:prstGeom>
          <a:noFill/>
          <a:ln>
            <a:noFill/>
          </a:ln>
        </p:spPr>
        <p:txBody>
          <a:bodyPr spcFirstLastPara="1" wrap="square" lIns="0" tIns="0" rIns="0" bIns="0" anchor="t" anchorCtr="0">
            <a:spAutoFit/>
          </a:bodyPr>
          <a:lstStyle/>
          <a:p>
            <a:pPr marL="0" marR="0" lvl="0" indent="0" algn="r" rtl="0">
              <a:lnSpc>
                <a:spcPct val="140004"/>
              </a:lnSpc>
              <a:spcBef>
                <a:spcPts val="0"/>
              </a:spcBef>
              <a:spcAft>
                <a:spcPts val="0"/>
              </a:spcAft>
              <a:buNone/>
            </a:pPr>
            <a:r>
              <a:rPr lang="en-US" sz="4057" dirty="0">
                <a:solidFill>
                  <a:srgbClr val="000000"/>
                </a:solidFill>
                <a:latin typeface="DM Serif Display"/>
                <a:ea typeface="DM Serif Display"/>
                <a:cs typeface="DM Serif Display"/>
                <a:sym typeface="DM Serif Display"/>
              </a:rPr>
              <a:t>“</a:t>
            </a:r>
            <a:r>
              <a:rPr lang="en-US" sz="4057" dirty="0" err="1">
                <a:solidFill>
                  <a:srgbClr val="000000"/>
                </a:solidFill>
                <a:latin typeface="DM Serif Display"/>
                <a:ea typeface="DM Serif Display"/>
                <a:cs typeface="DM Serif Display"/>
                <a:sym typeface="DM Serif Display"/>
              </a:rPr>
              <a:t>Vrijheid</a:t>
            </a:r>
            <a:r>
              <a:rPr lang="en-US" sz="4057" dirty="0">
                <a:solidFill>
                  <a:srgbClr val="000000"/>
                </a:solidFill>
                <a:latin typeface="DM Serif Display"/>
                <a:ea typeface="DM Serif Display"/>
                <a:cs typeface="DM Serif Display"/>
                <a:sym typeface="DM Serif Display"/>
              </a:rPr>
              <a:t> is de </a:t>
            </a:r>
            <a:r>
              <a:rPr lang="en-US" sz="4057" dirty="0" err="1">
                <a:solidFill>
                  <a:srgbClr val="000000"/>
                </a:solidFill>
                <a:latin typeface="DM Serif Display"/>
                <a:ea typeface="DM Serif Display"/>
                <a:cs typeface="DM Serif Display"/>
                <a:sym typeface="DM Serif Display"/>
              </a:rPr>
              <a:t>vonk</a:t>
            </a:r>
            <a:r>
              <a:rPr lang="en-US" sz="4057" dirty="0">
                <a:solidFill>
                  <a:srgbClr val="000000"/>
                </a:solidFill>
                <a:latin typeface="DM Serif Display"/>
                <a:ea typeface="DM Serif Display"/>
                <a:cs typeface="DM Serif Display"/>
                <a:sym typeface="DM Serif Display"/>
              </a:rPr>
              <a:t> is </a:t>
            </a:r>
            <a:r>
              <a:rPr lang="en-US" sz="4057" dirty="0" err="1">
                <a:latin typeface="DM Serif Display"/>
                <a:ea typeface="DM Serif Display"/>
                <a:cs typeface="DM Serif Display"/>
                <a:sym typeface="DM Serif Display"/>
              </a:rPr>
              <a:t>voor</a:t>
            </a:r>
            <a:r>
              <a:rPr lang="en-US" sz="4057" dirty="0">
                <a:latin typeface="DM Serif Display"/>
                <a:ea typeface="DM Serif Display"/>
                <a:cs typeface="DM Serif Display"/>
                <a:sym typeface="DM Serif Display"/>
              </a:rPr>
              <a:t> </a:t>
            </a:r>
            <a:r>
              <a:rPr lang="en-US" sz="4057" dirty="0" err="1">
                <a:solidFill>
                  <a:srgbClr val="000000"/>
                </a:solidFill>
                <a:latin typeface="DM Serif Display"/>
                <a:ea typeface="DM Serif Display"/>
                <a:cs typeface="DM Serif Display"/>
                <a:sym typeface="DM Serif Display"/>
              </a:rPr>
              <a:t>vuurwerk</a:t>
            </a:r>
            <a:r>
              <a:rPr lang="en-US" sz="4057" dirty="0">
                <a:solidFill>
                  <a:srgbClr val="000000"/>
                </a:solidFill>
                <a:latin typeface="DM Serif Display"/>
                <a:ea typeface="DM Serif Display"/>
                <a:cs typeface="DM Serif Display"/>
                <a:sym typeface="DM Serif Display"/>
              </a:rPr>
              <a: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FF"/>
        </a:solidFill>
        <a:effectLst/>
      </p:bgPr>
    </p:bg>
    <p:spTree>
      <p:nvGrpSpPr>
        <p:cNvPr id="1" name=""/>
        <p:cNvGrpSpPr/>
        <p:nvPr/>
      </p:nvGrpSpPr>
      <p:grpSpPr>
        <a:xfrm>
          <a:off x="0" y="0"/>
          <a:ext cx="0" cy="0"/>
          <a:chOff x="0" y="0"/>
          <a:chExt cx="0" cy="0"/>
        </a:xfrm>
      </p:grpSpPr>
      <p:sp>
        <p:nvSpPr>
          <p:cNvPr id="2" name="TextBox 2"/>
          <p:cNvSpPr txBox="1"/>
          <p:nvPr/>
        </p:nvSpPr>
        <p:spPr>
          <a:xfrm>
            <a:off x="1028700" y="1680112"/>
            <a:ext cx="8115300" cy="1848814"/>
          </a:xfrm>
          <a:prstGeom prst="rect">
            <a:avLst/>
          </a:prstGeom>
        </p:spPr>
        <p:txBody>
          <a:bodyPr lIns="0" tIns="0" rIns="0" bIns="0" rtlCol="0" anchor="t">
            <a:spAutoFit/>
          </a:bodyPr>
          <a:lstStyle/>
          <a:p>
            <a:pPr marL="0" lvl="0" indent="0" algn="l">
              <a:lnSpc>
                <a:spcPts val="13994"/>
              </a:lnSpc>
            </a:pPr>
            <a:r>
              <a:rPr lang="en-US" sz="13855" dirty="0">
                <a:solidFill>
                  <a:srgbClr val="FFFFFF"/>
                </a:solidFill>
                <a:latin typeface="Anton"/>
                <a:ea typeface="Anton"/>
                <a:cs typeface="Anton"/>
                <a:sym typeface="Anton"/>
              </a:rPr>
              <a:t>DOELGROEP</a:t>
            </a:r>
          </a:p>
        </p:txBody>
      </p:sp>
      <p:grpSp>
        <p:nvGrpSpPr>
          <p:cNvPr id="3" name="Group 3"/>
          <p:cNvGrpSpPr/>
          <p:nvPr/>
        </p:nvGrpSpPr>
        <p:grpSpPr>
          <a:xfrm>
            <a:off x="9144000" y="0"/>
            <a:ext cx="9144000" cy="10287000"/>
            <a:chOff x="0" y="0"/>
            <a:chExt cx="12192000" cy="13716000"/>
          </a:xfrm>
        </p:grpSpPr>
        <p:pic>
          <p:nvPicPr>
            <p:cNvPr id="4" name="Picture 4"/>
            <p:cNvPicPr>
              <a:picLocks noChangeAspect="1"/>
            </p:cNvPicPr>
            <p:nvPr/>
          </p:nvPicPr>
          <p:blipFill>
            <a:blip r:embed="rId2"/>
            <a:srcRect l="16707" r="16707"/>
            <a:stretch>
              <a:fillRect/>
            </a:stretch>
          </p:blipFill>
          <p:spPr>
            <a:xfrm>
              <a:off x="0" y="0"/>
              <a:ext cx="12192000" cy="13716000"/>
            </a:xfrm>
            <a:prstGeom prst="rect">
              <a:avLst/>
            </a:prstGeom>
          </p:spPr>
        </p:pic>
      </p:grpSp>
      <p:grpSp>
        <p:nvGrpSpPr>
          <p:cNvPr id="5" name="Group 5"/>
          <p:cNvGrpSpPr/>
          <p:nvPr/>
        </p:nvGrpSpPr>
        <p:grpSpPr>
          <a:xfrm>
            <a:off x="1129637" y="5743846"/>
            <a:ext cx="6884469" cy="1472176"/>
            <a:chOff x="0" y="0"/>
            <a:chExt cx="9179292" cy="1962901"/>
          </a:xfrm>
        </p:grpSpPr>
        <p:grpSp>
          <p:nvGrpSpPr>
            <p:cNvPr id="6" name="Group 6"/>
            <p:cNvGrpSpPr/>
            <p:nvPr/>
          </p:nvGrpSpPr>
          <p:grpSpPr>
            <a:xfrm rot="-5399999">
              <a:off x="4818337" y="71072"/>
              <a:ext cx="383286" cy="335376"/>
              <a:chOff x="0" y="0"/>
              <a:chExt cx="812800" cy="711200"/>
            </a:xfrm>
          </p:grpSpPr>
          <p:sp>
            <p:nvSpPr>
              <p:cNvPr id="7" name="Freeform 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D1E1C"/>
              </a:solidFill>
            </p:spPr>
            <p:txBody>
              <a:bodyPr/>
              <a:lstStyle/>
              <a:p>
                <a:endParaRPr lang="nl-NL"/>
              </a:p>
            </p:txBody>
          </p:sp>
          <p:sp>
            <p:nvSpPr>
              <p:cNvPr id="8" name="TextBox 8"/>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rot="-5399999">
              <a:off x="5153713" y="71072"/>
              <a:ext cx="383286" cy="335376"/>
              <a:chOff x="0" y="0"/>
              <a:chExt cx="812800" cy="711200"/>
            </a:xfrm>
          </p:grpSpPr>
          <p:sp>
            <p:nvSpPr>
              <p:cNvPr id="10" name="Freeform 1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D1E1C"/>
              </a:solidFill>
            </p:spPr>
            <p:txBody>
              <a:bodyPr/>
              <a:lstStyle/>
              <a:p>
                <a:endParaRPr lang="nl-NL"/>
              </a:p>
            </p:txBody>
          </p:sp>
          <p:sp>
            <p:nvSpPr>
              <p:cNvPr id="11" name="TextBox 11"/>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0" y="660940"/>
              <a:ext cx="9179292" cy="1301962"/>
            </a:xfrm>
            <a:prstGeom prst="rect">
              <a:avLst/>
            </a:prstGeom>
          </p:spPr>
          <p:txBody>
            <a:bodyPr lIns="0" tIns="0" rIns="0" bIns="0" rtlCol="0" anchor="t">
              <a:spAutoFit/>
            </a:bodyPr>
            <a:lstStyle/>
            <a:p>
              <a:pPr marL="0" lvl="0" indent="0" algn="l">
                <a:lnSpc>
                  <a:spcPts val="1960"/>
                </a:lnSpc>
              </a:pPr>
              <a:r>
                <a:rPr lang="en-US" sz="1400" dirty="0" err="1">
                  <a:solidFill>
                    <a:srgbClr val="FFFFFF"/>
                  </a:solidFill>
                  <a:latin typeface="Inter"/>
                  <a:ea typeface="Inter"/>
                  <a:cs typeface="Inter"/>
                  <a:sym typeface="Inter"/>
                </a:rPr>
                <a:t>Jongvolwassenen</a:t>
              </a:r>
              <a:r>
                <a:rPr lang="en-US" sz="1400" dirty="0">
                  <a:solidFill>
                    <a:srgbClr val="FFFFFF"/>
                  </a:solidFill>
                  <a:latin typeface="Inter"/>
                  <a:ea typeface="Inter"/>
                  <a:cs typeface="Inter"/>
                  <a:sym typeface="Inter"/>
                </a:rPr>
                <a:t> die </a:t>
              </a:r>
              <a:r>
                <a:rPr lang="en-US" sz="1400" dirty="0" err="1">
                  <a:solidFill>
                    <a:srgbClr val="FFFFFF"/>
                  </a:solidFill>
                  <a:latin typeface="Inter"/>
                  <a:ea typeface="Inter"/>
                  <a:cs typeface="Inter"/>
                  <a:sym typeface="Inter"/>
                </a:rPr>
                <a:t>gepassioneerd</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zijn</a:t>
              </a:r>
              <a:r>
                <a:rPr lang="en-US" sz="1400" dirty="0">
                  <a:solidFill>
                    <a:srgbClr val="FFFFFF"/>
                  </a:solidFill>
                  <a:latin typeface="Inter"/>
                  <a:ea typeface="Inter"/>
                  <a:cs typeface="Inter"/>
                  <a:sym typeface="Inter"/>
                </a:rPr>
                <a:t> over </a:t>
              </a:r>
              <a:r>
                <a:rPr lang="en-US" sz="1400" dirty="0" err="1">
                  <a:solidFill>
                    <a:srgbClr val="FFFFFF"/>
                  </a:solidFill>
                  <a:latin typeface="Inter"/>
                  <a:ea typeface="Inter"/>
                  <a:cs typeface="Inter"/>
                  <a:sym typeface="Inter"/>
                </a:rPr>
                <a:t>hun</a:t>
              </a:r>
              <a:r>
                <a:rPr lang="en-US" sz="1400" dirty="0">
                  <a:solidFill>
                    <a:srgbClr val="FFFFFF"/>
                  </a:solidFill>
                  <a:latin typeface="Inter"/>
                  <a:ea typeface="Inter"/>
                  <a:cs typeface="Inter"/>
                  <a:sym typeface="Inter"/>
                </a:rPr>
                <a:t> interesses </a:t>
              </a:r>
              <a:r>
                <a:rPr lang="en-US" sz="1400" dirty="0" err="1">
                  <a:solidFill>
                    <a:srgbClr val="FFFFFF"/>
                  </a:solidFill>
                  <a:latin typeface="Inter"/>
                  <a:ea typeface="Inter"/>
                  <a:cs typeface="Inter"/>
                  <a:sym typeface="Inter"/>
                </a:rPr>
                <a:t>en</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hier</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graag</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iets</a:t>
              </a:r>
              <a:r>
                <a:rPr lang="en-US" sz="1400" dirty="0">
                  <a:solidFill>
                    <a:srgbClr val="FFFFFF"/>
                  </a:solidFill>
                  <a:latin typeface="Inter"/>
                  <a:ea typeface="Inter"/>
                  <a:cs typeface="Inter"/>
                  <a:sym typeface="Inter"/>
                </a:rPr>
                <a:t> mee/</a:t>
              </a:r>
              <a:r>
                <a:rPr lang="en-US" sz="1400" dirty="0" err="1">
                  <a:solidFill>
                    <a:srgbClr val="FFFFFF"/>
                  </a:solidFill>
                  <a:latin typeface="Inter"/>
                  <a:ea typeface="Inter"/>
                  <a:cs typeface="Inter"/>
                  <a:sym typeface="Inter"/>
                </a:rPr>
                <a:t>wil</a:t>
              </a:r>
              <a:r>
                <a:rPr lang="en-US" sz="1400" dirty="0">
                  <a:solidFill>
                    <a:srgbClr val="FFFFFF"/>
                  </a:solidFill>
                  <a:latin typeface="Inter"/>
                  <a:ea typeface="Inter"/>
                  <a:cs typeface="Inter"/>
                  <a:sym typeface="Inter"/>
                </a:rPr>
                <a:t>/</a:t>
              </a:r>
              <a:r>
                <a:rPr lang="en-US" sz="1400" dirty="0" err="1">
                  <a:solidFill>
                    <a:srgbClr val="FFFFFF"/>
                  </a:solidFill>
                  <a:latin typeface="Inter"/>
                  <a:ea typeface="Inter"/>
                  <a:cs typeface="Inter"/>
                  <a:sym typeface="Inter"/>
                </a:rPr>
                <a:t>voor</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organiseren</a:t>
              </a:r>
              <a:r>
                <a:rPr lang="en-US" sz="1400" dirty="0">
                  <a:solidFill>
                    <a:srgbClr val="FFFFFF"/>
                  </a:solidFill>
                  <a:latin typeface="Inter"/>
                  <a:ea typeface="Inter"/>
                  <a:cs typeface="Inter"/>
                  <a:sym typeface="Inter"/>
                </a:rPr>
                <a:t>. Makers die </a:t>
              </a:r>
              <a:r>
                <a:rPr lang="en-US" sz="1400" dirty="0" err="1">
                  <a:solidFill>
                    <a:srgbClr val="FFFFFF"/>
                  </a:solidFill>
                  <a:latin typeface="Inter"/>
                  <a:ea typeface="Inter"/>
                  <a:cs typeface="Inter"/>
                  <a:sym typeface="Inter"/>
                </a:rPr>
                <a:t>een</a:t>
              </a:r>
              <a:r>
                <a:rPr lang="en-US" sz="1400" dirty="0">
                  <a:solidFill>
                    <a:srgbClr val="FFFFFF"/>
                  </a:solidFill>
                  <a:latin typeface="Inter"/>
                  <a:ea typeface="Inter"/>
                  <a:cs typeface="Inter"/>
                  <a:sym typeface="Inter"/>
                </a:rPr>
                <a:t> podium </a:t>
              </a:r>
              <a:r>
                <a:rPr lang="en-US" sz="1400" dirty="0" err="1">
                  <a:solidFill>
                    <a:srgbClr val="FFFFFF"/>
                  </a:solidFill>
                  <a:latin typeface="Inter"/>
                  <a:ea typeface="Inter"/>
                  <a:cs typeface="Inter"/>
                  <a:sym typeface="Inter"/>
                </a:rPr>
                <a:t>willen</a:t>
              </a:r>
              <a:r>
                <a:rPr lang="en-US" sz="1400" dirty="0">
                  <a:solidFill>
                    <a:srgbClr val="FFFFFF"/>
                  </a:solidFill>
                  <a:latin typeface="Inter"/>
                  <a:ea typeface="Inter"/>
                  <a:cs typeface="Inter"/>
                  <a:sym typeface="Inter"/>
                </a:rPr>
                <a:t>.  Zij </a:t>
              </a:r>
              <a:r>
                <a:rPr lang="en-US" sz="1400" dirty="0" err="1">
                  <a:solidFill>
                    <a:srgbClr val="FFFFFF"/>
                  </a:solidFill>
                  <a:latin typeface="Inter"/>
                  <a:ea typeface="Inter"/>
                  <a:cs typeface="Inter"/>
                  <a:sym typeface="Inter"/>
                </a:rPr>
                <a:t>zijn</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meestal</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tussen</a:t>
              </a:r>
              <a:r>
                <a:rPr lang="en-US" sz="1400" dirty="0">
                  <a:solidFill>
                    <a:srgbClr val="FFFFFF"/>
                  </a:solidFill>
                  <a:latin typeface="Inter"/>
                  <a:ea typeface="Inter"/>
                  <a:cs typeface="Inter"/>
                  <a:sym typeface="Inter"/>
                </a:rPr>
                <a:t> de 22 </a:t>
              </a:r>
              <a:r>
                <a:rPr lang="en-US" sz="1400" dirty="0" err="1">
                  <a:solidFill>
                    <a:srgbClr val="FFFFFF"/>
                  </a:solidFill>
                  <a:latin typeface="Inter"/>
                  <a:ea typeface="Inter"/>
                  <a:cs typeface="Inter"/>
                  <a:sym typeface="Inter"/>
                </a:rPr>
                <a:t>en</a:t>
              </a:r>
              <a:r>
                <a:rPr lang="en-US" sz="1400" dirty="0">
                  <a:solidFill>
                    <a:srgbClr val="FFFFFF"/>
                  </a:solidFill>
                  <a:latin typeface="Inter"/>
                  <a:ea typeface="Inter"/>
                  <a:cs typeface="Inter"/>
                  <a:sym typeface="Inter"/>
                </a:rPr>
                <a:t> 30, het </a:t>
              </a:r>
              <a:r>
                <a:rPr lang="en-US" sz="1400" dirty="0" err="1">
                  <a:solidFill>
                    <a:srgbClr val="FFFFFF"/>
                  </a:solidFill>
                  <a:latin typeface="Inter"/>
                  <a:ea typeface="Inter"/>
                  <a:cs typeface="Inter"/>
                  <a:sym typeface="Inter"/>
                </a:rPr>
                <a:t>gaat</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niet</a:t>
              </a:r>
              <a:r>
                <a:rPr lang="en-US" sz="1400" dirty="0">
                  <a:solidFill>
                    <a:srgbClr val="FFFFFF"/>
                  </a:solidFill>
                  <a:latin typeface="Inter"/>
                  <a:ea typeface="Inter"/>
                  <a:cs typeface="Inter"/>
                  <a:sym typeface="Inter"/>
                </a:rPr>
                <a:t> om de </a:t>
              </a:r>
              <a:r>
                <a:rPr lang="en-US" sz="1400" dirty="0" err="1">
                  <a:solidFill>
                    <a:srgbClr val="FFFFFF"/>
                  </a:solidFill>
                  <a:latin typeface="Inter"/>
                  <a:ea typeface="Inter"/>
                  <a:cs typeface="Inter"/>
                  <a:sym typeface="Inter"/>
                </a:rPr>
                <a:t>leeftijd</a:t>
              </a:r>
              <a:r>
                <a:rPr lang="en-US" sz="1400" dirty="0">
                  <a:solidFill>
                    <a:srgbClr val="FFFFFF"/>
                  </a:solidFill>
                  <a:latin typeface="Inter"/>
                  <a:ea typeface="Inter"/>
                  <a:cs typeface="Inter"/>
                  <a:sym typeface="Inter"/>
                </a:rPr>
                <a:t> maar om in </a:t>
              </a:r>
              <a:r>
                <a:rPr lang="en-US" sz="1400" dirty="0" err="1">
                  <a:solidFill>
                    <a:srgbClr val="FFFFFF"/>
                  </a:solidFill>
                  <a:latin typeface="Inter"/>
                  <a:ea typeface="Inter"/>
                  <a:cs typeface="Inter"/>
                  <a:sym typeface="Inter"/>
                </a:rPr>
                <a:t>hoeverre</a:t>
              </a:r>
              <a:r>
                <a:rPr lang="en-US" sz="1400" dirty="0">
                  <a:solidFill>
                    <a:srgbClr val="FFFFFF"/>
                  </a:solidFill>
                  <a:latin typeface="Inter"/>
                  <a:ea typeface="Inter"/>
                  <a:cs typeface="Inter"/>
                  <a:sym typeface="Inter"/>
                </a:rPr>
                <a:t> ze de </a:t>
              </a:r>
              <a:r>
                <a:rPr lang="en-US" sz="1400" dirty="0" err="1">
                  <a:solidFill>
                    <a:srgbClr val="FFFFFF"/>
                  </a:solidFill>
                  <a:latin typeface="Inter"/>
                  <a:ea typeface="Inter"/>
                  <a:cs typeface="Inter"/>
                  <a:sym typeface="Inter"/>
                </a:rPr>
                <a:t>verantwoordelijkheid</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kunnen</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en</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willen</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dragen</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voor</a:t>
              </a:r>
              <a:r>
                <a:rPr lang="en-US" sz="1400" dirty="0">
                  <a:solidFill>
                    <a:srgbClr val="FFFFFF"/>
                  </a:solidFill>
                  <a:latin typeface="Inter"/>
                  <a:ea typeface="Inter"/>
                  <a:cs typeface="Inter"/>
                  <a:sym typeface="Inter"/>
                </a:rPr>
                <a:t> </a:t>
              </a:r>
              <a:r>
                <a:rPr lang="en-US" sz="1400" dirty="0" err="1">
                  <a:solidFill>
                    <a:srgbClr val="FFFFFF"/>
                  </a:solidFill>
                  <a:latin typeface="Inter"/>
                  <a:ea typeface="Inter"/>
                  <a:cs typeface="Inter"/>
                  <a:sym typeface="Inter"/>
                </a:rPr>
                <a:t>een</a:t>
              </a:r>
              <a:r>
                <a:rPr lang="en-US" sz="1400" dirty="0">
                  <a:solidFill>
                    <a:srgbClr val="FFFFFF"/>
                  </a:solidFill>
                  <a:latin typeface="Inter"/>
                  <a:ea typeface="Inter"/>
                  <a:cs typeface="Inter"/>
                  <a:sym typeface="Inter"/>
                </a:rPr>
                <a:t> eigen </a:t>
              </a:r>
              <a:r>
                <a:rPr lang="en-US" sz="1400" dirty="0" err="1">
                  <a:solidFill>
                    <a:srgbClr val="FFFFFF"/>
                  </a:solidFill>
                  <a:latin typeface="Inter"/>
                  <a:ea typeface="Inter"/>
                  <a:cs typeface="Inter"/>
                  <a:sym typeface="Inter"/>
                </a:rPr>
                <a:t>programa</a:t>
              </a:r>
              <a:endParaRPr lang="en-US" sz="1400" dirty="0">
                <a:solidFill>
                  <a:srgbClr val="FFFFFF"/>
                </a:solidFill>
                <a:latin typeface="Inter"/>
                <a:ea typeface="Inter"/>
                <a:cs typeface="Inter"/>
                <a:sym typeface="Inter"/>
              </a:endParaRPr>
            </a:p>
          </p:txBody>
        </p:sp>
        <p:sp>
          <p:nvSpPr>
            <p:cNvPr id="13" name="TextBox 13"/>
            <p:cNvSpPr txBox="1"/>
            <p:nvPr/>
          </p:nvSpPr>
          <p:spPr>
            <a:xfrm>
              <a:off x="0" y="-47625"/>
              <a:ext cx="5410200" cy="525145"/>
            </a:xfrm>
            <a:prstGeom prst="rect">
              <a:avLst/>
            </a:prstGeom>
          </p:spPr>
          <p:txBody>
            <a:bodyPr lIns="0" tIns="0" rIns="0" bIns="0" rtlCol="0" anchor="t">
              <a:spAutoFit/>
            </a:bodyPr>
            <a:lstStyle/>
            <a:p>
              <a:pPr marL="0" lvl="0" indent="0" algn="l">
                <a:lnSpc>
                  <a:spcPts val="3359"/>
                </a:lnSpc>
              </a:pPr>
              <a:r>
                <a:rPr lang="en-US" sz="2400" b="1">
                  <a:solidFill>
                    <a:srgbClr val="FFFFFF"/>
                  </a:solidFill>
                  <a:latin typeface="Inter Bold"/>
                  <a:ea typeface="Inter Bold"/>
                  <a:cs typeface="Inter Bold"/>
                  <a:sym typeface="Inter Bold"/>
                </a:rPr>
                <a:t>PROGRAMMAMAKERS</a:t>
              </a:r>
            </a:p>
          </p:txBody>
        </p:sp>
      </p:grpSp>
      <p:sp>
        <p:nvSpPr>
          <p:cNvPr id="14" name="TextBox 14"/>
          <p:cNvSpPr txBox="1"/>
          <p:nvPr/>
        </p:nvSpPr>
        <p:spPr>
          <a:xfrm rot="-539999">
            <a:off x="1179596" y="743673"/>
            <a:ext cx="4083795" cy="1226820"/>
          </a:xfrm>
          <a:prstGeom prst="rect">
            <a:avLst/>
          </a:prstGeom>
        </p:spPr>
        <p:txBody>
          <a:bodyPr lIns="0" tIns="0" rIns="0" bIns="0" rtlCol="0" anchor="t">
            <a:spAutoFit/>
          </a:bodyPr>
          <a:lstStyle/>
          <a:p>
            <a:pPr marL="0" lvl="0" indent="0" algn="l">
              <a:lnSpc>
                <a:spcPts val="10080"/>
              </a:lnSpc>
            </a:pPr>
            <a:r>
              <a:rPr lang="en-US" sz="7200" u="none" strike="noStrike">
                <a:solidFill>
                  <a:srgbClr val="FFFFFF"/>
                </a:solidFill>
                <a:latin typeface="Brittany"/>
                <a:ea typeface="Brittany"/>
                <a:cs typeface="Brittany"/>
                <a:sym typeface="Brittany"/>
              </a:rPr>
              <a:t>Hello, I’m</a:t>
            </a:r>
          </a:p>
        </p:txBody>
      </p:sp>
      <p:grpSp>
        <p:nvGrpSpPr>
          <p:cNvPr id="15" name="Group 15"/>
          <p:cNvGrpSpPr/>
          <p:nvPr/>
        </p:nvGrpSpPr>
        <p:grpSpPr>
          <a:xfrm>
            <a:off x="1129637" y="7506970"/>
            <a:ext cx="6884469" cy="1751330"/>
            <a:chOff x="0" y="0"/>
            <a:chExt cx="9179292" cy="2335107"/>
          </a:xfrm>
        </p:grpSpPr>
        <p:sp>
          <p:nvSpPr>
            <p:cNvPr id="16" name="TextBox 16"/>
            <p:cNvSpPr txBox="1"/>
            <p:nvPr/>
          </p:nvSpPr>
          <p:spPr>
            <a:xfrm>
              <a:off x="0" y="-47625"/>
              <a:ext cx="5410200" cy="525145"/>
            </a:xfrm>
            <a:prstGeom prst="rect">
              <a:avLst/>
            </a:prstGeom>
          </p:spPr>
          <p:txBody>
            <a:bodyPr lIns="0" tIns="0" rIns="0" bIns="0" rtlCol="0" anchor="t">
              <a:spAutoFit/>
            </a:bodyPr>
            <a:lstStyle/>
            <a:p>
              <a:pPr marL="0" lvl="0" indent="0" algn="l">
                <a:lnSpc>
                  <a:spcPts val="3359"/>
                </a:lnSpc>
              </a:pPr>
              <a:r>
                <a:rPr lang="en-US" sz="2400" b="1">
                  <a:solidFill>
                    <a:srgbClr val="FFFFFF"/>
                  </a:solidFill>
                  <a:latin typeface="Inter Bold"/>
                  <a:ea typeface="Inter Bold"/>
                  <a:cs typeface="Inter Bold"/>
                  <a:sym typeface="Inter Bold"/>
                </a:rPr>
                <a:t>MOGELIJKMAKERS</a:t>
              </a:r>
            </a:p>
          </p:txBody>
        </p:sp>
        <p:grpSp>
          <p:nvGrpSpPr>
            <p:cNvPr id="17" name="Group 17"/>
            <p:cNvGrpSpPr/>
            <p:nvPr/>
          </p:nvGrpSpPr>
          <p:grpSpPr>
            <a:xfrm rot="-5399999">
              <a:off x="3992888" y="23955"/>
              <a:ext cx="383286" cy="335376"/>
              <a:chOff x="0" y="0"/>
              <a:chExt cx="812800" cy="711200"/>
            </a:xfrm>
          </p:grpSpPr>
          <p:sp>
            <p:nvSpPr>
              <p:cNvPr id="18" name="Freeform 18"/>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D1E1C"/>
              </a:solidFill>
            </p:spPr>
            <p:txBody>
              <a:bodyPr/>
              <a:lstStyle/>
              <a:p>
                <a:endParaRPr lang="nl-NL"/>
              </a:p>
            </p:txBody>
          </p:sp>
          <p:sp>
            <p:nvSpPr>
              <p:cNvPr id="19" name="TextBox 19"/>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nvGrpSpPr>
            <p:cNvPr id="20" name="Group 20"/>
            <p:cNvGrpSpPr/>
            <p:nvPr/>
          </p:nvGrpSpPr>
          <p:grpSpPr>
            <a:xfrm rot="-5399999">
              <a:off x="4328264" y="23955"/>
              <a:ext cx="383286" cy="335376"/>
              <a:chOff x="0" y="0"/>
              <a:chExt cx="812800" cy="711200"/>
            </a:xfrm>
          </p:grpSpPr>
          <p:sp>
            <p:nvSpPr>
              <p:cNvPr id="21" name="Freeform 2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D1E1C"/>
              </a:solidFill>
            </p:spPr>
            <p:txBody>
              <a:bodyPr/>
              <a:lstStyle/>
              <a:p>
                <a:endParaRPr lang="nl-NL"/>
              </a:p>
            </p:txBody>
          </p:sp>
          <p:sp>
            <p:nvSpPr>
              <p:cNvPr id="22" name="TextBox 22"/>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0" y="702945"/>
              <a:ext cx="9179292" cy="1632162"/>
            </a:xfrm>
            <a:prstGeom prst="rect">
              <a:avLst/>
            </a:prstGeom>
          </p:spPr>
          <p:txBody>
            <a:bodyPr lIns="0" tIns="0" rIns="0" bIns="0" rtlCol="0" anchor="t">
              <a:spAutoFit/>
            </a:bodyPr>
            <a:lstStyle/>
            <a:p>
              <a:pPr marL="0" lvl="0" indent="0" algn="l">
                <a:lnSpc>
                  <a:spcPts val="1960"/>
                </a:lnSpc>
              </a:pPr>
              <a:r>
                <a:rPr lang="en-US" sz="1400">
                  <a:solidFill>
                    <a:srgbClr val="FFFFFF"/>
                  </a:solidFill>
                  <a:latin typeface="Inter"/>
                  <a:ea typeface="Inter"/>
                  <a:cs typeface="Inter"/>
                  <a:sym typeface="Inter"/>
                </a:rPr>
                <a:t>Jongeren die interesse hebben in de culturele sector, maar nog niet weten hoe of wat precies. Wat ze willen of hoe ze moeten beginnen. Ze vinden evenementen en feesten vet en helpen graag mee op verschillende manieren. Als vrijwilliger (stagemananger, decoteam, accreditatie) of gekoppeld aan een specifiek programma, omdat diens interesse daar ligt.</a:t>
              </a:r>
            </a:p>
          </p:txBody>
        </p:sp>
      </p:grpSp>
      <p:sp>
        <p:nvSpPr>
          <p:cNvPr id="24" name="TextBox 24"/>
          <p:cNvSpPr txBox="1"/>
          <p:nvPr/>
        </p:nvSpPr>
        <p:spPr>
          <a:xfrm>
            <a:off x="911853" y="3500350"/>
            <a:ext cx="7903631" cy="1974215"/>
          </a:xfrm>
          <a:prstGeom prst="rect">
            <a:avLst/>
          </a:prstGeom>
        </p:spPr>
        <p:txBody>
          <a:bodyPr lIns="0" tIns="0" rIns="0" bIns="0" rtlCol="0" anchor="t">
            <a:spAutoFit/>
          </a:bodyPr>
          <a:lstStyle/>
          <a:p>
            <a:pPr marL="302261" lvl="1" indent="-151130" algn="l">
              <a:lnSpc>
                <a:spcPts val="1960"/>
              </a:lnSpc>
              <a:buFont typeface="Arial"/>
              <a:buChar char="•"/>
            </a:pPr>
            <a:r>
              <a:rPr lang="en-US" sz="1400">
                <a:solidFill>
                  <a:srgbClr val="FFFFFF"/>
                </a:solidFill>
                <a:latin typeface="Inter"/>
                <a:ea typeface="Inter"/>
                <a:cs typeface="Inter"/>
                <a:sym typeface="Inter"/>
              </a:rPr>
              <a:t>jongvolwassenen tussen de 17 en 30 jaar die zich niet thuis voelen bij het bestaande sociaal-maatschappelijke en culturele aanbod,</a:t>
            </a:r>
          </a:p>
          <a:p>
            <a:pPr marL="302261" lvl="1" indent="-151130" algn="l">
              <a:lnSpc>
                <a:spcPts val="1960"/>
              </a:lnSpc>
              <a:buFont typeface="Arial"/>
              <a:buChar char="•"/>
            </a:pPr>
            <a:r>
              <a:rPr lang="en-US" sz="1400">
                <a:solidFill>
                  <a:srgbClr val="FFFFFF"/>
                </a:solidFill>
                <a:latin typeface="Inter"/>
                <a:ea typeface="Inter"/>
                <a:cs typeface="Inter"/>
                <a:sym typeface="Inter"/>
              </a:rPr>
              <a:t>vanuit huis en omgeving minimale ondersteuning ontvangen,</a:t>
            </a:r>
          </a:p>
          <a:p>
            <a:pPr marL="302261" lvl="1" indent="-151130" algn="l">
              <a:lnSpc>
                <a:spcPts val="1960"/>
              </a:lnSpc>
              <a:buFont typeface="Arial"/>
              <a:buChar char="•"/>
            </a:pPr>
            <a:r>
              <a:rPr lang="en-US" sz="1400">
                <a:solidFill>
                  <a:srgbClr val="FFFFFF"/>
                </a:solidFill>
                <a:latin typeface="Inter"/>
                <a:ea typeface="Inter"/>
                <a:cs typeface="Inter"/>
                <a:sym typeface="Inter"/>
              </a:rPr>
              <a:t>een beperkte leefwereld hebben of niet vanzelfsprekend in aanraking komen met culturele activiteiten. </a:t>
            </a:r>
          </a:p>
          <a:p>
            <a:pPr marL="302261" lvl="1" indent="-151130" algn="l">
              <a:lnSpc>
                <a:spcPts val="1960"/>
              </a:lnSpc>
              <a:buFont typeface="Arial"/>
              <a:buChar char="•"/>
            </a:pPr>
            <a:r>
              <a:rPr lang="en-US" sz="1400">
                <a:solidFill>
                  <a:srgbClr val="FFFFFF"/>
                </a:solidFill>
                <a:latin typeface="Inter"/>
                <a:ea typeface="Inter"/>
                <a:cs typeface="Inter"/>
                <a:sym typeface="Inter"/>
              </a:rPr>
              <a:t>De creatieve buitenbeentjes</a:t>
            </a:r>
          </a:p>
          <a:p>
            <a:pPr marL="302261" lvl="1" indent="-151130" algn="l">
              <a:lnSpc>
                <a:spcPts val="1960"/>
              </a:lnSpc>
              <a:buFont typeface="Arial"/>
              <a:buChar char="•"/>
            </a:pPr>
            <a:r>
              <a:rPr lang="en-US" sz="1400">
                <a:solidFill>
                  <a:srgbClr val="FFFFFF"/>
                </a:solidFill>
                <a:latin typeface="Inter"/>
                <a:ea typeface="Inter"/>
                <a:cs typeface="Inter"/>
                <a:sym typeface="Inter"/>
              </a:rPr>
              <a:t>Achtergrond met GGZ (woongroepen, bewindvoering, therapieeën)</a:t>
            </a:r>
          </a:p>
          <a:p>
            <a:pPr marL="302261" lvl="1" indent="-151130" algn="l">
              <a:lnSpc>
                <a:spcPts val="1960"/>
              </a:lnSpc>
              <a:buFont typeface="Arial"/>
              <a:buChar char="•"/>
            </a:pPr>
            <a:r>
              <a:rPr lang="en-US" sz="1400">
                <a:solidFill>
                  <a:srgbClr val="FFFFFF"/>
                </a:solidFill>
                <a:latin typeface="Inter"/>
                <a:ea typeface="Inter"/>
                <a:cs typeface="Inter"/>
                <a:sym typeface="Inter"/>
              </a:rPr>
              <a:t>Ondernemend en gepassioneerd: bereid om zelf in actie te komen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2"/>
        <p:cNvGrpSpPr/>
        <p:nvPr/>
      </p:nvGrpSpPr>
      <p:grpSpPr>
        <a:xfrm>
          <a:off x="0" y="0"/>
          <a:ext cx="0" cy="0"/>
          <a:chOff x="0" y="0"/>
          <a:chExt cx="0" cy="0"/>
        </a:xfrm>
      </p:grpSpPr>
      <p:grpSp>
        <p:nvGrpSpPr>
          <p:cNvPr id="243" name="Google Shape;243;p6"/>
          <p:cNvGrpSpPr/>
          <p:nvPr/>
        </p:nvGrpSpPr>
        <p:grpSpPr>
          <a:xfrm>
            <a:off x="1418706" y="884039"/>
            <a:ext cx="10438902" cy="3608244"/>
            <a:chOff x="0" y="-192881"/>
            <a:chExt cx="13918536" cy="4810992"/>
          </a:xfrm>
        </p:grpSpPr>
        <p:grpSp>
          <p:nvGrpSpPr>
            <p:cNvPr id="244" name="Google Shape;244;p6"/>
            <p:cNvGrpSpPr/>
            <p:nvPr/>
          </p:nvGrpSpPr>
          <p:grpSpPr>
            <a:xfrm>
              <a:off x="0" y="-192881"/>
              <a:ext cx="13918536" cy="3596230"/>
              <a:chOff x="0" y="-38100"/>
              <a:chExt cx="2749340" cy="710366"/>
            </a:xfrm>
          </p:grpSpPr>
          <p:sp>
            <p:nvSpPr>
              <p:cNvPr id="245" name="Google Shape;245;p6"/>
              <p:cNvSpPr/>
              <p:nvPr/>
            </p:nvSpPr>
            <p:spPr>
              <a:xfrm>
                <a:off x="0" y="0"/>
                <a:ext cx="2749340" cy="672266"/>
              </a:xfrm>
              <a:custGeom>
                <a:avLst/>
                <a:gdLst/>
                <a:ahLst/>
                <a:cxnLst/>
                <a:rect l="l" t="t" r="r" b="b"/>
                <a:pathLst>
                  <a:path w="2749340" h="672266" extrusionOk="0">
                    <a:moveTo>
                      <a:pt x="44498" y="0"/>
                    </a:moveTo>
                    <a:lnTo>
                      <a:pt x="2704841" y="0"/>
                    </a:lnTo>
                    <a:cubicBezTo>
                      <a:pt x="2716643" y="0"/>
                      <a:pt x="2727961" y="4688"/>
                      <a:pt x="2736306" y="13033"/>
                    </a:cubicBezTo>
                    <a:cubicBezTo>
                      <a:pt x="2744651" y="21378"/>
                      <a:pt x="2749340" y="32697"/>
                      <a:pt x="2749340" y="44498"/>
                    </a:cubicBezTo>
                    <a:lnTo>
                      <a:pt x="2749340" y="627768"/>
                    </a:lnTo>
                    <a:cubicBezTo>
                      <a:pt x="2749340" y="639570"/>
                      <a:pt x="2744651" y="650888"/>
                      <a:pt x="2736306" y="659233"/>
                    </a:cubicBezTo>
                    <a:cubicBezTo>
                      <a:pt x="2727961" y="667578"/>
                      <a:pt x="2716643" y="672266"/>
                      <a:pt x="2704841" y="672266"/>
                    </a:cubicBezTo>
                    <a:lnTo>
                      <a:pt x="44498" y="672266"/>
                    </a:lnTo>
                    <a:cubicBezTo>
                      <a:pt x="19923" y="672266"/>
                      <a:pt x="0" y="652344"/>
                      <a:pt x="0" y="627768"/>
                    </a:cubicBezTo>
                    <a:lnTo>
                      <a:pt x="0" y="44498"/>
                    </a:lnTo>
                    <a:cubicBezTo>
                      <a:pt x="0" y="32697"/>
                      <a:pt x="4688" y="21378"/>
                      <a:pt x="13033" y="13033"/>
                    </a:cubicBezTo>
                    <a:cubicBezTo>
                      <a:pt x="21378" y="4688"/>
                      <a:pt x="32697" y="0"/>
                      <a:pt x="44498" y="0"/>
                    </a:cubicBezTo>
                    <a:close/>
                  </a:path>
                </a:pathLst>
              </a:custGeom>
              <a:solidFill>
                <a:srgbClr val="5B83FA">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6"/>
              <p:cNvSpPr txBox="1"/>
              <p:nvPr/>
            </p:nvSpPr>
            <p:spPr>
              <a:xfrm>
                <a:off x="0" y="-38100"/>
                <a:ext cx="2749339" cy="7103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47" name="Google Shape;247;p6"/>
            <p:cNvSpPr txBox="1"/>
            <p:nvPr/>
          </p:nvSpPr>
          <p:spPr>
            <a:xfrm>
              <a:off x="89231" y="195618"/>
              <a:ext cx="13740071" cy="4422493"/>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2799" b="1" dirty="0">
                  <a:solidFill>
                    <a:srgbClr val="FFFFFF"/>
                  </a:solidFill>
                  <a:latin typeface="Oswald"/>
                  <a:sym typeface="Oswald"/>
                </a:rPr>
                <a:t>JONGEREN BEREIKEN: </a:t>
              </a:r>
            </a:p>
            <a:p>
              <a:pPr marR="0" lvl="0" algn="ctr" rtl="0">
                <a:lnSpc>
                  <a:spcPct val="140014"/>
                </a:lnSpc>
                <a:spcBef>
                  <a:spcPts val="0"/>
                </a:spcBef>
                <a:spcAft>
                  <a:spcPts val="0"/>
                </a:spcAft>
              </a:pPr>
              <a:r>
                <a:rPr lang="en-US" sz="2799" b="1" dirty="0">
                  <a:solidFill>
                    <a:srgbClr val="FFFFFF"/>
                  </a:solidFill>
                  <a:latin typeface="Oswald"/>
                  <a:sym typeface="Oswald"/>
                </a:rPr>
                <a:t>- Heb je </a:t>
              </a:r>
              <a:r>
                <a:rPr lang="en-US" sz="2799" b="1" dirty="0" err="1">
                  <a:solidFill>
                    <a:srgbClr val="FFFFFF"/>
                  </a:solidFill>
                  <a:latin typeface="Oswald"/>
                  <a:sym typeface="Oswald"/>
                </a:rPr>
                <a:t>jongeren</a:t>
              </a:r>
              <a:r>
                <a:rPr lang="en-US" sz="2799" b="1" dirty="0">
                  <a:solidFill>
                    <a:srgbClr val="FFFFFF"/>
                  </a:solidFill>
                  <a:latin typeface="Oswald"/>
                  <a:sym typeface="Oswald"/>
                </a:rPr>
                <a:t> </a:t>
              </a:r>
              <a:r>
                <a:rPr lang="en-US" sz="2799" b="1" dirty="0" err="1">
                  <a:solidFill>
                    <a:srgbClr val="FFFFFF"/>
                  </a:solidFill>
                  <a:latin typeface="Oswald"/>
                  <a:sym typeface="Oswald"/>
                </a:rPr>
                <a:t>kunnen</a:t>
              </a:r>
              <a:r>
                <a:rPr lang="en-US" sz="2799" b="1" dirty="0">
                  <a:solidFill>
                    <a:srgbClr val="FFFFFF"/>
                  </a:solidFill>
                  <a:latin typeface="Oswald"/>
                  <a:sym typeface="Oswald"/>
                </a:rPr>
                <a:t> </a:t>
              </a:r>
              <a:r>
                <a:rPr lang="en-US" sz="2799" b="1" dirty="0" err="1">
                  <a:solidFill>
                    <a:srgbClr val="FFFFFF"/>
                  </a:solidFill>
                  <a:latin typeface="Oswald"/>
                  <a:sym typeface="Oswald"/>
                </a:rPr>
                <a:t>bereiken</a:t>
              </a:r>
              <a:r>
                <a:rPr lang="en-US" sz="2799" b="1" dirty="0">
                  <a:solidFill>
                    <a:srgbClr val="FFFFFF"/>
                  </a:solidFill>
                  <a:latin typeface="Oswald"/>
                  <a:sym typeface="Oswald"/>
                </a:rPr>
                <a:t>? </a:t>
              </a:r>
            </a:p>
            <a:p>
              <a:pPr marR="0" lvl="0" algn="ctr" rtl="0">
                <a:lnSpc>
                  <a:spcPct val="140014"/>
                </a:lnSpc>
                <a:spcBef>
                  <a:spcPts val="0"/>
                </a:spcBef>
                <a:spcAft>
                  <a:spcPts val="0"/>
                </a:spcAft>
              </a:pPr>
              <a:r>
                <a:rPr lang="en-US" sz="2799" b="1" dirty="0">
                  <a:solidFill>
                    <a:srgbClr val="FFFFFF"/>
                  </a:solidFill>
                  <a:latin typeface="Oswald"/>
                  <a:sym typeface="Oswald"/>
                </a:rPr>
                <a:t>- Welke </a:t>
              </a:r>
              <a:r>
                <a:rPr lang="en-US" sz="2799" b="1" dirty="0" err="1">
                  <a:solidFill>
                    <a:srgbClr val="FFFFFF"/>
                  </a:solidFill>
                  <a:latin typeface="Oswald"/>
                  <a:sym typeface="Oswald"/>
                </a:rPr>
                <a:t>jongeren</a:t>
              </a:r>
              <a:r>
                <a:rPr lang="en-US" sz="2799" b="1" dirty="0">
                  <a:solidFill>
                    <a:srgbClr val="FFFFFF"/>
                  </a:solidFill>
                  <a:latin typeface="Oswald"/>
                  <a:sym typeface="Oswald"/>
                </a:rPr>
                <a:t> </a:t>
              </a:r>
              <a:r>
                <a:rPr lang="en-US" sz="2799" b="1" dirty="0" err="1">
                  <a:solidFill>
                    <a:srgbClr val="FFFFFF"/>
                  </a:solidFill>
                  <a:latin typeface="Oswald"/>
                  <a:sym typeface="Oswald"/>
                </a:rPr>
                <a:t>wil</a:t>
              </a:r>
              <a:r>
                <a:rPr lang="en-US" sz="2799" b="1" dirty="0">
                  <a:solidFill>
                    <a:srgbClr val="FFFFFF"/>
                  </a:solidFill>
                  <a:latin typeface="Oswald"/>
                  <a:sym typeface="Oswald"/>
                </a:rPr>
                <a:t> je </a:t>
              </a:r>
              <a:r>
                <a:rPr lang="en-US" sz="2799" b="1" dirty="0" err="1">
                  <a:solidFill>
                    <a:srgbClr val="FFFFFF"/>
                  </a:solidFill>
                  <a:latin typeface="Oswald"/>
                  <a:sym typeface="Oswald"/>
                </a:rPr>
                <a:t>bereiken</a:t>
              </a:r>
              <a:r>
                <a:rPr lang="en-US" sz="2799" b="1" dirty="0">
                  <a:solidFill>
                    <a:srgbClr val="FFFFFF"/>
                  </a:solidFill>
                  <a:latin typeface="Oswald"/>
                  <a:sym typeface="Oswald"/>
                </a:rPr>
                <a:t> ?</a:t>
              </a:r>
            </a:p>
            <a:p>
              <a:pPr marR="0" lvl="0" algn="ctr" rtl="0">
                <a:lnSpc>
                  <a:spcPct val="140014"/>
                </a:lnSpc>
                <a:spcBef>
                  <a:spcPts val="0"/>
                </a:spcBef>
                <a:spcAft>
                  <a:spcPts val="0"/>
                </a:spcAft>
              </a:pPr>
              <a:r>
                <a:rPr lang="en-US" sz="2799" b="1" dirty="0">
                  <a:solidFill>
                    <a:srgbClr val="FFFFFF"/>
                  </a:solidFill>
                  <a:latin typeface="Oswald"/>
                  <a:sym typeface="Oswald"/>
                </a:rPr>
                <a:t>- Wat </a:t>
              </a:r>
              <a:r>
                <a:rPr lang="en-US" sz="2799" b="1" dirty="0" err="1">
                  <a:solidFill>
                    <a:srgbClr val="FFFFFF"/>
                  </a:solidFill>
                  <a:latin typeface="Oswald"/>
                  <a:sym typeface="Oswald"/>
                </a:rPr>
                <a:t>houdt</a:t>
              </a:r>
              <a:r>
                <a:rPr lang="en-US" sz="2799" b="1" dirty="0">
                  <a:solidFill>
                    <a:srgbClr val="FFFFFF"/>
                  </a:solidFill>
                  <a:latin typeface="Oswald"/>
                  <a:sym typeface="Oswald"/>
                </a:rPr>
                <a:t> hen </a:t>
              </a:r>
              <a:r>
                <a:rPr lang="en-US" sz="2799" b="1" dirty="0" err="1">
                  <a:solidFill>
                    <a:srgbClr val="FFFFFF"/>
                  </a:solidFill>
                  <a:latin typeface="Oswald"/>
                  <a:sym typeface="Oswald"/>
                </a:rPr>
                <a:t>bezig</a:t>
              </a:r>
              <a:r>
                <a:rPr lang="en-US" sz="2799" b="1" dirty="0">
                  <a:solidFill>
                    <a:srgbClr val="FFFFFF"/>
                  </a:solidFill>
                  <a:latin typeface="Oswald"/>
                  <a:sym typeface="Oswald"/>
                </a:rPr>
                <a:t> ? - Wat </a:t>
              </a:r>
              <a:r>
                <a:rPr lang="en-US" sz="2799" b="1" dirty="0" err="1">
                  <a:solidFill>
                    <a:srgbClr val="FFFFFF"/>
                  </a:solidFill>
                  <a:latin typeface="Oswald"/>
                  <a:sym typeface="Oswald"/>
                </a:rPr>
                <a:t>hebben</a:t>
              </a:r>
              <a:r>
                <a:rPr lang="en-US" sz="2799" b="1" dirty="0">
                  <a:solidFill>
                    <a:srgbClr val="FFFFFF"/>
                  </a:solidFill>
                  <a:latin typeface="Oswald"/>
                  <a:sym typeface="Oswald"/>
                </a:rPr>
                <a:t> ZIJ </a:t>
              </a:r>
              <a:r>
                <a:rPr lang="en-US" sz="2799" b="1" dirty="0" err="1">
                  <a:solidFill>
                    <a:srgbClr val="FFFFFF"/>
                  </a:solidFill>
                  <a:latin typeface="Oswald"/>
                  <a:sym typeface="Oswald"/>
                </a:rPr>
                <a:t>nodig</a:t>
              </a:r>
              <a:r>
                <a:rPr lang="en-US" sz="2799" b="1" dirty="0">
                  <a:solidFill>
                    <a:srgbClr val="FFFFFF"/>
                  </a:solidFill>
                  <a:latin typeface="Oswald"/>
                  <a:sym typeface="Oswald"/>
                </a:rPr>
                <a:t> ?</a:t>
              </a:r>
            </a:p>
            <a:p>
              <a:pPr marL="0" marR="0" lvl="0" indent="0" algn="ctr" rtl="0">
                <a:lnSpc>
                  <a:spcPct val="140014"/>
                </a:lnSpc>
                <a:spcBef>
                  <a:spcPts val="0"/>
                </a:spcBef>
                <a:spcAft>
                  <a:spcPts val="0"/>
                </a:spcAft>
                <a:buNone/>
              </a:pPr>
              <a:endParaRPr lang="en-US" sz="2799" b="1" dirty="0">
                <a:solidFill>
                  <a:srgbClr val="FFFFFF"/>
                </a:solidFill>
                <a:latin typeface="Oswald"/>
                <a:sym typeface="Oswald"/>
              </a:endParaRPr>
            </a:p>
            <a:p>
              <a:pPr marL="0" marR="0" lvl="0" indent="0" algn="ctr" rtl="0">
                <a:lnSpc>
                  <a:spcPct val="140014"/>
                </a:lnSpc>
                <a:spcBef>
                  <a:spcPts val="0"/>
                </a:spcBef>
                <a:spcAft>
                  <a:spcPts val="0"/>
                </a:spcAft>
                <a:buNone/>
              </a:pPr>
              <a:endParaRPr dirty="0"/>
            </a:p>
          </p:txBody>
        </p:sp>
      </p:grpSp>
      <p:grpSp>
        <p:nvGrpSpPr>
          <p:cNvPr id="249" name="Google Shape;249;p6"/>
          <p:cNvGrpSpPr/>
          <p:nvPr/>
        </p:nvGrpSpPr>
        <p:grpSpPr>
          <a:xfrm>
            <a:off x="674731" y="4469798"/>
            <a:ext cx="10370771" cy="5040016"/>
            <a:chOff x="-87624" y="-192881"/>
            <a:chExt cx="13827694" cy="6720019"/>
          </a:xfrm>
        </p:grpSpPr>
        <p:grpSp>
          <p:nvGrpSpPr>
            <p:cNvPr id="250" name="Google Shape;250;p6"/>
            <p:cNvGrpSpPr/>
            <p:nvPr/>
          </p:nvGrpSpPr>
          <p:grpSpPr>
            <a:xfrm>
              <a:off x="0" y="-192881"/>
              <a:ext cx="13740070" cy="6720019"/>
              <a:chOff x="0" y="-38100"/>
              <a:chExt cx="2714088" cy="1327411"/>
            </a:xfrm>
          </p:grpSpPr>
          <p:sp>
            <p:nvSpPr>
              <p:cNvPr id="251" name="Google Shape;251;p6"/>
              <p:cNvSpPr/>
              <p:nvPr/>
            </p:nvSpPr>
            <p:spPr>
              <a:xfrm>
                <a:off x="0" y="0"/>
                <a:ext cx="2714088" cy="1289311"/>
              </a:xfrm>
              <a:custGeom>
                <a:avLst/>
                <a:gdLst/>
                <a:ahLst/>
                <a:cxnLst/>
                <a:rect l="l" t="t" r="r" b="b"/>
                <a:pathLst>
                  <a:path w="2714088" h="1289311" extrusionOk="0">
                    <a:moveTo>
                      <a:pt x="45076" y="0"/>
                    </a:moveTo>
                    <a:lnTo>
                      <a:pt x="2669012" y="0"/>
                    </a:lnTo>
                    <a:cubicBezTo>
                      <a:pt x="2680967" y="0"/>
                      <a:pt x="2692432" y="4749"/>
                      <a:pt x="2700886" y="13203"/>
                    </a:cubicBezTo>
                    <a:cubicBezTo>
                      <a:pt x="2709339" y="21656"/>
                      <a:pt x="2714088" y="33121"/>
                      <a:pt x="2714088" y="45076"/>
                    </a:cubicBezTo>
                    <a:lnTo>
                      <a:pt x="2714088" y="1244235"/>
                    </a:lnTo>
                    <a:cubicBezTo>
                      <a:pt x="2714088" y="1269130"/>
                      <a:pt x="2693907" y="1289311"/>
                      <a:pt x="2669012" y="1289311"/>
                    </a:cubicBezTo>
                    <a:lnTo>
                      <a:pt x="45076" y="1289311"/>
                    </a:lnTo>
                    <a:cubicBezTo>
                      <a:pt x="20181" y="1289311"/>
                      <a:pt x="0" y="1269130"/>
                      <a:pt x="0" y="1244235"/>
                    </a:cubicBezTo>
                    <a:lnTo>
                      <a:pt x="0" y="45076"/>
                    </a:lnTo>
                    <a:cubicBezTo>
                      <a:pt x="0" y="20181"/>
                      <a:pt x="20181" y="0"/>
                      <a:pt x="45076" y="0"/>
                    </a:cubicBezTo>
                    <a:close/>
                  </a:path>
                </a:pathLst>
              </a:custGeom>
              <a:solidFill>
                <a:srgbClr val="FF66FF">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6"/>
              <p:cNvSpPr txBox="1"/>
              <p:nvPr/>
            </p:nvSpPr>
            <p:spPr>
              <a:xfrm>
                <a:off x="0" y="-38100"/>
                <a:ext cx="2714088" cy="132741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3" name="Google Shape;253;p6"/>
            <p:cNvSpPr txBox="1"/>
            <p:nvPr/>
          </p:nvSpPr>
          <p:spPr>
            <a:xfrm>
              <a:off x="1038385" y="859325"/>
              <a:ext cx="11663301" cy="4135233"/>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endParaRPr dirty="0"/>
            </a:p>
            <a:p>
              <a:pPr marL="561336" lvl="1" indent="-280668">
                <a:lnSpc>
                  <a:spcPct val="140015"/>
                </a:lnSpc>
                <a:buClr>
                  <a:srgbClr val="FFFFFF"/>
                </a:buClr>
                <a:buSzPts val="2599"/>
                <a:buFont typeface="Arial"/>
                <a:buChar char="•"/>
              </a:pPr>
              <a:r>
                <a:rPr lang="nl-NL" sz="2599" b="0" i="0" u="none" strike="noStrike" cap="none" dirty="0">
                  <a:solidFill>
                    <a:srgbClr val="FFFFFF"/>
                  </a:solidFill>
                  <a:latin typeface="Montserrat"/>
                  <a:ea typeface="Montserrat"/>
                  <a:cs typeface="Montserrat"/>
                  <a:sym typeface="Montserrat"/>
                </a:rPr>
                <a:t>Ben duidelijk: waar, wanneer</a:t>
              </a:r>
              <a:r>
                <a:rPr lang="nl-NL" sz="2599" dirty="0">
                  <a:solidFill>
                    <a:srgbClr val="FFFFFF"/>
                  </a:solidFill>
                  <a:latin typeface="Montserrat"/>
                  <a:ea typeface="Montserrat"/>
                  <a:cs typeface="Montserrat"/>
                  <a:sym typeface="Montserrat"/>
                </a:rPr>
                <a:t>, hoe en hoe laat!</a:t>
              </a:r>
              <a:endParaRPr lang="nl-NL" sz="2599" b="0" i="0" u="none" strike="noStrike" cap="none" dirty="0">
                <a:solidFill>
                  <a:srgbClr val="FFFFFF"/>
                </a:solidFill>
                <a:latin typeface="Montserrat"/>
                <a:ea typeface="Montserrat"/>
                <a:cs typeface="Montserrat"/>
                <a:sym typeface="Montserrat"/>
              </a:endParaRPr>
            </a:p>
            <a:p>
              <a:pPr marL="561336" marR="0" lvl="1" indent="-280668" algn="l" rtl="0">
                <a:lnSpc>
                  <a:spcPct val="140015"/>
                </a:lnSpc>
                <a:spcBef>
                  <a:spcPts val="0"/>
                </a:spcBef>
                <a:spcAft>
                  <a:spcPts val="0"/>
                </a:spcAft>
                <a:buClr>
                  <a:srgbClr val="FFFFFF"/>
                </a:buClr>
                <a:buSzPts val="2599"/>
                <a:buFont typeface="Arial"/>
                <a:buChar char="•"/>
              </a:pPr>
              <a:r>
                <a:rPr lang="en-US" sz="2599" dirty="0">
                  <a:solidFill>
                    <a:srgbClr val="FFFFFF"/>
                  </a:solidFill>
                  <a:latin typeface="Montserrat"/>
                  <a:ea typeface="Montserrat"/>
                  <a:cs typeface="Montserrat"/>
                  <a:sym typeface="Montserrat"/>
                </a:rPr>
                <a:t>Doe </a:t>
              </a:r>
              <a:r>
                <a:rPr lang="en-US" sz="2599" dirty="0" err="1">
                  <a:solidFill>
                    <a:srgbClr val="FFFFFF"/>
                  </a:solidFill>
                  <a:latin typeface="Montserrat"/>
                  <a:ea typeface="Montserrat"/>
                  <a:cs typeface="Montserrat"/>
                  <a:sym typeface="Montserrat"/>
                </a:rPr>
                <a:t>onderzoek</a:t>
              </a:r>
              <a:r>
                <a:rPr lang="en-US" sz="2599" dirty="0">
                  <a:solidFill>
                    <a:srgbClr val="FFFFFF"/>
                  </a:solidFill>
                  <a:latin typeface="Montserrat"/>
                  <a:ea typeface="Montserrat"/>
                  <a:cs typeface="Montserrat"/>
                  <a:sym typeface="Montserrat"/>
                </a:rPr>
                <a:t>: wat is de </a:t>
              </a:r>
              <a:r>
                <a:rPr lang="en-US" sz="2599" dirty="0" err="1">
                  <a:solidFill>
                    <a:srgbClr val="FFFFFF"/>
                  </a:solidFill>
                  <a:latin typeface="Montserrat"/>
                  <a:ea typeface="Montserrat"/>
                  <a:cs typeface="Montserrat"/>
                  <a:sym typeface="Montserrat"/>
                </a:rPr>
                <a:t>huidige</a:t>
              </a:r>
              <a:r>
                <a:rPr lang="en-US" sz="2599" dirty="0">
                  <a:solidFill>
                    <a:srgbClr val="FFFFFF"/>
                  </a:solidFill>
                  <a:latin typeface="Montserrat"/>
                  <a:ea typeface="Montserrat"/>
                  <a:cs typeface="Montserrat"/>
                  <a:sym typeface="Montserrat"/>
                </a:rPr>
                <a:t> </a:t>
              </a:r>
              <a:r>
                <a:rPr lang="en-US" sz="2599" dirty="0" err="1">
                  <a:solidFill>
                    <a:srgbClr val="FFFFFF"/>
                  </a:solidFill>
                  <a:latin typeface="Montserrat"/>
                  <a:ea typeface="Montserrat"/>
                  <a:cs typeface="Montserrat"/>
                  <a:sym typeface="Montserrat"/>
                </a:rPr>
                <a:t>cultuur</a:t>
              </a:r>
              <a:r>
                <a:rPr lang="en-US" sz="2599" dirty="0">
                  <a:solidFill>
                    <a:srgbClr val="FFFFFF"/>
                  </a:solidFill>
                  <a:latin typeface="Montserrat"/>
                  <a:ea typeface="Montserrat"/>
                  <a:cs typeface="Montserrat"/>
                  <a:sym typeface="Montserrat"/>
                </a:rPr>
                <a:t> </a:t>
              </a:r>
            </a:p>
            <a:p>
              <a:pPr marL="280668" marR="0" lvl="1" algn="l" rtl="0">
                <a:lnSpc>
                  <a:spcPct val="140015"/>
                </a:lnSpc>
                <a:spcBef>
                  <a:spcPts val="0"/>
                </a:spcBef>
                <a:spcAft>
                  <a:spcPts val="0"/>
                </a:spcAft>
                <a:buClr>
                  <a:srgbClr val="FFFFFF"/>
                </a:buClr>
                <a:buSzPts val="2599"/>
              </a:pPr>
              <a:r>
                <a:rPr lang="en-US" sz="2599" dirty="0" err="1">
                  <a:solidFill>
                    <a:srgbClr val="FFFFFF"/>
                  </a:solidFill>
                  <a:latin typeface="Montserrat"/>
                  <a:ea typeface="Montserrat"/>
                  <a:cs typeface="Montserrat"/>
                  <a:sym typeface="Montserrat"/>
                </a:rPr>
                <a:t>onder</a:t>
              </a:r>
              <a:r>
                <a:rPr lang="en-US" sz="2599" dirty="0">
                  <a:solidFill>
                    <a:srgbClr val="FFFFFF"/>
                  </a:solidFill>
                  <a:latin typeface="Montserrat"/>
                  <a:ea typeface="Montserrat"/>
                  <a:cs typeface="Montserrat"/>
                  <a:sym typeface="Montserrat"/>
                </a:rPr>
                <a:t> </a:t>
              </a:r>
              <a:r>
                <a:rPr lang="en-US" sz="2599" dirty="0" err="1">
                  <a:solidFill>
                    <a:srgbClr val="FFFFFF"/>
                  </a:solidFill>
                  <a:latin typeface="Montserrat"/>
                  <a:ea typeface="Montserrat"/>
                  <a:cs typeface="Montserrat"/>
                  <a:sym typeface="Montserrat"/>
                </a:rPr>
                <a:t>jongeren</a:t>
              </a:r>
              <a:r>
                <a:rPr lang="en-US" sz="2599" dirty="0">
                  <a:solidFill>
                    <a:srgbClr val="FFFFFF"/>
                  </a:solidFill>
                  <a:latin typeface="Montserrat"/>
                  <a:ea typeface="Montserrat"/>
                  <a:cs typeface="Montserrat"/>
                  <a:sym typeface="Montserrat"/>
                </a:rPr>
                <a:t>? </a:t>
              </a:r>
              <a:r>
                <a:rPr lang="en-US" sz="2599" b="0" i="0" u="none" strike="noStrike" cap="none" dirty="0">
                  <a:solidFill>
                    <a:srgbClr val="FFFFFF"/>
                  </a:solidFill>
                  <a:latin typeface="Montserrat"/>
                  <a:ea typeface="Montserrat"/>
                  <a:cs typeface="Montserrat"/>
                  <a:sym typeface="Montserrat"/>
                </a:rPr>
                <a:t>Wat is </a:t>
              </a:r>
              <a:r>
                <a:rPr lang="en-US" sz="2599" b="0" i="0" u="none" strike="noStrike" cap="none" dirty="0" err="1">
                  <a:solidFill>
                    <a:srgbClr val="FFFFFF"/>
                  </a:solidFill>
                  <a:latin typeface="Montserrat"/>
                  <a:ea typeface="Montserrat"/>
                  <a:cs typeface="Montserrat"/>
                  <a:sym typeface="Montserrat"/>
                </a:rPr>
                <a:t>hun</a:t>
              </a:r>
              <a:r>
                <a:rPr lang="en-US" sz="2599" b="0" i="0" u="none" strike="noStrike" cap="none" dirty="0">
                  <a:solidFill>
                    <a:srgbClr val="FFFFFF"/>
                  </a:solidFill>
                  <a:latin typeface="Montserrat"/>
                  <a:ea typeface="Montserrat"/>
                  <a:cs typeface="Montserrat"/>
                  <a:sym typeface="Montserrat"/>
                </a:rPr>
                <a:t> drive? Wat </a:t>
              </a:r>
              <a:r>
                <a:rPr lang="en-US" sz="2599" b="0" i="0" u="none" strike="noStrike" cap="none" dirty="0" err="1">
                  <a:solidFill>
                    <a:srgbClr val="FFFFFF"/>
                  </a:solidFill>
                  <a:latin typeface="Montserrat"/>
                  <a:ea typeface="Montserrat"/>
                  <a:cs typeface="Montserrat"/>
                  <a:sym typeface="Montserrat"/>
                </a:rPr>
                <a:t>willen</a:t>
              </a:r>
              <a:r>
                <a:rPr lang="en-US" sz="2599" b="0" i="0" u="none" strike="noStrike" cap="none" dirty="0">
                  <a:solidFill>
                    <a:srgbClr val="FFFFFF"/>
                  </a:solidFill>
                  <a:latin typeface="Montserrat"/>
                  <a:ea typeface="Montserrat"/>
                  <a:cs typeface="Montserrat"/>
                  <a:sym typeface="Montserrat"/>
                </a:rPr>
                <a:t> </a:t>
              </a:r>
              <a:r>
                <a:rPr lang="en-US" sz="2599" b="0" i="0" u="none" strike="noStrike" cap="none" dirty="0" err="1">
                  <a:solidFill>
                    <a:srgbClr val="FFFFFF"/>
                  </a:solidFill>
                  <a:latin typeface="Montserrat"/>
                  <a:ea typeface="Montserrat"/>
                  <a:cs typeface="Montserrat"/>
                  <a:sym typeface="Montserrat"/>
                </a:rPr>
                <a:t>zij</a:t>
              </a:r>
              <a:r>
                <a:rPr lang="en-US" sz="2599" b="0" i="0" u="none" strike="noStrike" cap="none" dirty="0">
                  <a:solidFill>
                    <a:srgbClr val="FFFFFF"/>
                  </a:solidFill>
                  <a:latin typeface="Montserrat"/>
                  <a:ea typeface="Montserrat"/>
                  <a:cs typeface="Montserrat"/>
                  <a:sym typeface="Montserrat"/>
                </a:rPr>
                <a:t>?</a:t>
              </a:r>
              <a:endParaRPr lang="en-US" sz="2599" dirty="0">
                <a:solidFill>
                  <a:srgbClr val="FFFFFF"/>
                </a:solidFill>
                <a:latin typeface="Montserrat"/>
                <a:ea typeface="Montserrat"/>
                <a:cs typeface="Montserrat"/>
                <a:sym typeface="Montserrat"/>
              </a:endParaRPr>
            </a:p>
            <a:p>
              <a:pPr marL="737868" marR="0" lvl="1" indent="-457200" algn="l" rtl="0">
                <a:lnSpc>
                  <a:spcPct val="140015"/>
                </a:lnSpc>
                <a:spcBef>
                  <a:spcPts val="0"/>
                </a:spcBef>
                <a:spcAft>
                  <a:spcPts val="0"/>
                </a:spcAft>
                <a:buClr>
                  <a:srgbClr val="FFFFFF"/>
                </a:buClr>
                <a:buSzPts val="2599"/>
                <a:buFont typeface="Arial" panose="020B0604020202020204" pitchFamily="34" charset="0"/>
                <a:buChar char="•"/>
              </a:pPr>
              <a:r>
                <a:rPr lang="en-US" sz="2599" dirty="0" err="1">
                  <a:solidFill>
                    <a:srgbClr val="FFFFFF"/>
                  </a:solidFill>
                  <a:latin typeface="Montserrat"/>
                  <a:ea typeface="Montserrat"/>
                  <a:cs typeface="Montserrat"/>
                  <a:sym typeface="Montserrat"/>
                </a:rPr>
                <a:t>Spreek</a:t>
              </a:r>
              <a:r>
                <a:rPr lang="en-US" sz="2599" dirty="0">
                  <a:solidFill>
                    <a:srgbClr val="FFFFFF"/>
                  </a:solidFill>
                  <a:latin typeface="Montserrat"/>
                  <a:ea typeface="Montserrat"/>
                  <a:cs typeface="Montserrat"/>
                  <a:sym typeface="Montserrat"/>
                </a:rPr>
                <a:t> </a:t>
              </a:r>
              <a:r>
                <a:rPr lang="en-US" sz="2599" dirty="0" err="1">
                  <a:solidFill>
                    <a:srgbClr val="FFFFFF"/>
                  </a:solidFill>
                  <a:latin typeface="Montserrat"/>
                  <a:ea typeface="Montserrat"/>
                  <a:cs typeface="Montserrat"/>
                  <a:sym typeface="Montserrat"/>
                </a:rPr>
                <a:t>hun</a:t>
              </a:r>
              <a:r>
                <a:rPr lang="en-US" sz="2599" dirty="0">
                  <a:solidFill>
                    <a:srgbClr val="FFFFFF"/>
                  </a:solidFill>
                  <a:latin typeface="Montserrat"/>
                  <a:ea typeface="Montserrat"/>
                  <a:cs typeface="Montserrat"/>
                  <a:sym typeface="Montserrat"/>
                </a:rPr>
                <a:t> taal, </a:t>
              </a:r>
              <a:r>
                <a:rPr lang="en-US" sz="2599" dirty="0" err="1">
                  <a:solidFill>
                    <a:srgbClr val="FFFFFF"/>
                  </a:solidFill>
                  <a:latin typeface="Montserrat"/>
                  <a:ea typeface="Montserrat"/>
                  <a:cs typeface="Montserrat"/>
                  <a:sym typeface="Montserrat"/>
                </a:rPr>
                <a:t>volg</a:t>
              </a:r>
              <a:r>
                <a:rPr lang="en-US" sz="2599" dirty="0">
                  <a:solidFill>
                    <a:srgbClr val="FFFFFF"/>
                  </a:solidFill>
                  <a:latin typeface="Montserrat"/>
                  <a:ea typeface="Montserrat"/>
                  <a:cs typeface="Montserrat"/>
                  <a:sym typeface="Montserrat"/>
                </a:rPr>
                <a:t> </a:t>
              </a:r>
              <a:r>
                <a:rPr lang="en-US" sz="2599" dirty="0" err="1">
                  <a:solidFill>
                    <a:srgbClr val="FFFFFF"/>
                  </a:solidFill>
                  <a:latin typeface="Montserrat"/>
                  <a:ea typeface="Montserrat"/>
                  <a:cs typeface="Montserrat"/>
                  <a:sym typeface="Montserrat"/>
                </a:rPr>
                <a:t>hun</a:t>
              </a:r>
              <a:r>
                <a:rPr lang="en-US" sz="2599" dirty="0">
                  <a:solidFill>
                    <a:srgbClr val="FFFFFF"/>
                  </a:solidFill>
                  <a:latin typeface="Montserrat"/>
                  <a:ea typeface="Montserrat"/>
                  <a:cs typeface="Montserrat"/>
                  <a:sym typeface="Montserrat"/>
                </a:rPr>
                <a:t> agenda </a:t>
              </a:r>
              <a:r>
                <a:rPr lang="en-US" sz="2599" dirty="0" err="1">
                  <a:solidFill>
                    <a:srgbClr val="FFFFFF"/>
                  </a:solidFill>
                  <a:latin typeface="Montserrat"/>
                  <a:ea typeface="Montserrat"/>
                  <a:cs typeface="Montserrat"/>
                  <a:sym typeface="Montserrat"/>
                </a:rPr>
                <a:t>en</a:t>
              </a:r>
              <a:r>
                <a:rPr lang="en-US" sz="2599" dirty="0">
                  <a:solidFill>
                    <a:srgbClr val="FFFFFF"/>
                  </a:solidFill>
                  <a:latin typeface="Montserrat"/>
                  <a:ea typeface="Montserrat"/>
                  <a:cs typeface="Montserrat"/>
                  <a:sym typeface="Montserrat"/>
                </a:rPr>
                <a:t> </a:t>
              </a:r>
              <a:r>
                <a:rPr lang="en-US" sz="2599" dirty="0" err="1">
                  <a:solidFill>
                    <a:srgbClr val="FFFFFF"/>
                  </a:solidFill>
                  <a:latin typeface="Montserrat"/>
                  <a:ea typeface="Montserrat"/>
                  <a:cs typeface="Montserrat"/>
                  <a:sym typeface="Montserrat"/>
                </a:rPr>
                <a:t>bied</a:t>
              </a:r>
              <a:r>
                <a:rPr lang="en-US" sz="2599" dirty="0">
                  <a:solidFill>
                    <a:srgbClr val="FFFFFF"/>
                  </a:solidFill>
                  <a:latin typeface="Montserrat"/>
                  <a:ea typeface="Montserrat"/>
                  <a:cs typeface="Montserrat"/>
                  <a:sym typeface="Montserrat"/>
                </a:rPr>
                <a:t> </a:t>
              </a:r>
              <a:r>
                <a:rPr lang="en-US" sz="2599" dirty="0" err="1">
                  <a:solidFill>
                    <a:srgbClr val="FFFFFF"/>
                  </a:solidFill>
                  <a:latin typeface="Montserrat"/>
                  <a:ea typeface="Montserrat"/>
                  <a:cs typeface="Montserrat"/>
                  <a:sym typeface="Montserrat"/>
                </a:rPr>
                <a:t>ruimte</a:t>
              </a:r>
              <a:r>
                <a:rPr lang="en-US" sz="2599" dirty="0">
                  <a:solidFill>
                    <a:srgbClr val="FFFFFF"/>
                  </a:solidFill>
                  <a:latin typeface="Montserrat"/>
                  <a:ea typeface="Montserrat"/>
                  <a:cs typeface="Montserrat"/>
                  <a:sym typeface="Montserrat"/>
                </a:rPr>
                <a:t> </a:t>
              </a:r>
              <a:r>
                <a:rPr lang="en-US" sz="2599" dirty="0" err="1">
                  <a:solidFill>
                    <a:srgbClr val="FFFFFF"/>
                  </a:solidFill>
                  <a:latin typeface="Montserrat"/>
                  <a:ea typeface="Montserrat"/>
                  <a:cs typeface="Montserrat"/>
                  <a:sym typeface="Montserrat"/>
                </a:rPr>
                <a:t>en</a:t>
              </a:r>
              <a:r>
                <a:rPr lang="en-US" sz="2599" dirty="0">
                  <a:solidFill>
                    <a:srgbClr val="FFFFFF"/>
                  </a:solidFill>
                  <a:latin typeface="Montserrat"/>
                  <a:ea typeface="Montserrat"/>
                  <a:cs typeface="Montserrat"/>
                  <a:sym typeface="Montserrat"/>
                </a:rPr>
                <a:t> </a:t>
              </a:r>
              <a:r>
                <a:rPr lang="en-US" sz="2599" dirty="0" err="1">
                  <a:solidFill>
                    <a:srgbClr val="FFFFFF"/>
                  </a:solidFill>
                  <a:latin typeface="Montserrat"/>
                  <a:ea typeface="Montserrat"/>
                  <a:cs typeface="Montserrat"/>
                  <a:sym typeface="Montserrat"/>
                </a:rPr>
                <a:t>mogelijkheden</a:t>
              </a:r>
              <a:r>
                <a:rPr lang="en-US" sz="2599" dirty="0">
                  <a:solidFill>
                    <a:srgbClr val="FFFFFF"/>
                  </a:solidFill>
                  <a:latin typeface="Montserrat"/>
                  <a:ea typeface="Montserrat"/>
                  <a:cs typeface="Montserrat"/>
                  <a:sym typeface="Montserrat"/>
                </a:rPr>
                <a:t> (bottom-up)</a:t>
              </a:r>
            </a:p>
          </p:txBody>
        </p:sp>
        <p:sp>
          <p:nvSpPr>
            <p:cNvPr id="254" name="Google Shape;254;p6"/>
            <p:cNvSpPr txBox="1"/>
            <p:nvPr/>
          </p:nvSpPr>
          <p:spPr>
            <a:xfrm>
              <a:off x="-87624" y="442928"/>
              <a:ext cx="13740070" cy="832793"/>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2899" b="1" dirty="0">
                  <a:solidFill>
                    <a:srgbClr val="FFFFFF"/>
                  </a:solidFill>
                  <a:latin typeface="Oswald"/>
                  <a:ea typeface="Oswald"/>
                  <a:cs typeface="Oswald"/>
                  <a:sym typeface="Oswald"/>
                </a:rPr>
                <a:t>MOGELIJKMAKEN, HELPEN WAARMAKEN VAN HUN DROMEN:</a:t>
              </a:r>
              <a:endParaRPr dirty="0"/>
            </a:p>
          </p:txBody>
        </p:sp>
        <p:sp>
          <p:nvSpPr>
            <p:cNvPr id="255" name="Google Shape;255;p6"/>
            <p:cNvSpPr/>
            <p:nvPr/>
          </p:nvSpPr>
          <p:spPr>
            <a:xfrm rot="1139792">
              <a:off x="12125561" y="461865"/>
              <a:ext cx="1608000" cy="2506714"/>
            </a:xfrm>
            <a:custGeom>
              <a:avLst/>
              <a:gdLst/>
              <a:ahLst/>
              <a:cxnLst/>
              <a:rect l="l" t="t" r="r" b="b"/>
              <a:pathLst>
                <a:path w="2848875" h="3577865" extrusionOk="0">
                  <a:moveTo>
                    <a:pt x="0" y="0"/>
                  </a:moveTo>
                  <a:lnTo>
                    <a:pt x="2848875" y="0"/>
                  </a:lnTo>
                  <a:lnTo>
                    <a:pt x="2848875" y="3577865"/>
                  </a:lnTo>
                  <a:lnTo>
                    <a:pt x="0" y="357786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6"/>
            <p:cNvSpPr/>
            <p:nvPr/>
          </p:nvSpPr>
          <p:spPr>
            <a:xfrm rot="1139792">
              <a:off x="12176182" y="506319"/>
              <a:ext cx="1506755" cy="2348882"/>
            </a:xfrm>
            <a:custGeom>
              <a:avLst/>
              <a:gdLst/>
              <a:ahLst/>
              <a:cxnLst/>
              <a:rect l="l" t="t" r="r" b="b"/>
              <a:pathLst>
                <a:path w="2669499" h="3352590" extrusionOk="0">
                  <a:moveTo>
                    <a:pt x="0" y="0"/>
                  </a:moveTo>
                  <a:lnTo>
                    <a:pt x="2669500" y="0"/>
                  </a:lnTo>
                  <a:lnTo>
                    <a:pt x="2669500" y="3352589"/>
                  </a:lnTo>
                  <a:lnTo>
                    <a:pt x="0" y="33525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58" name="Google Shape;258;p6"/>
          <p:cNvGrpSpPr/>
          <p:nvPr/>
        </p:nvGrpSpPr>
        <p:grpSpPr>
          <a:xfrm>
            <a:off x="10979784" y="253270"/>
            <a:ext cx="7009398" cy="9817502"/>
            <a:chOff x="-78960" y="-19635"/>
            <a:chExt cx="3304776" cy="4628735"/>
          </a:xfrm>
        </p:grpSpPr>
        <p:sp>
          <p:nvSpPr>
            <p:cNvPr id="259" name="Google Shape;259;p6"/>
            <p:cNvSpPr/>
            <p:nvPr/>
          </p:nvSpPr>
          <p:spPr>
            <a:xfrm>
              <a:off x="-78960" y="-19635"/>
              <a:ext cx="3304776" cy="4628735"/>
            </a:xfrm>
            <a:custGeom>
              <a:avLst/>
              <a:gdLst/>
              <a:ahLst/>
              <a:cxnLst/>
              <a:rect l="l" t="t" r="r" b="b"/>
              <a:pathLst>
                <a:path w="3304776" h="4628735" extrusionOk="0">
                  <a:moveTo>
                    <a:pt x="2983267" y="1925152"/>
                  </a:moveTo>
                  <a:cubicBezTo>
                    <a:pt x="2998691" y="1895499"/>
                    <a:pt x="3012845" y="1866408"/>
                    <a:pt x="3024862" y="1837966"/>
                  </a:cubicBezTo>
                  <a:cubicBezTo>
                    <a:pt x="3165417" y="1505285"/>
                    <a:pt x="3182501" y="1120159"/>
                    <a:pt x="3031707" y="788907"/>
                  </a:cubicBezTo>
                  <a:cubicBezTo>
                    <a:pt x="2867424" y="428019"/>
                    <a:pt x="2535418" y="147797"/>
                    <a:pt x="2152095" y="46492"/>
                  </a:cubicBezTo>
                  <a:cubicBezTo>
                    <a:pt x="2017262" y="10858"/>
                    <a:pt x="1861997" y="0"/>
                    <a:pt x="1749246" y="82089"/>
                  </a:cubicBezTo>
                  <a:cubicBezTo>
                    <a:pt x="1639154" y="162242"/>
                    <a:pt x="1600443" y="307502"/>
                    <a:pt x="1514764" y="413357"/>
                  </a:cubicBezTo>
                  <a:cubicBezTo>
                    <a:pt x="1293222" y="687062"/>
                    <a:pt x="860103" y="616326"/>
                    <a:pt x="537041" y="756372"/>
                  </a:cubicBezTo>
                  <a:cubicBezTo>
                    <a:pt x="194200" y="904994"/>
                    <a:pt x="0" y="1330986"/>
                    <a:pt x="112651" y="1687308"/>
                  </a:cubicBezTo>
                  <a:cubicBezTo>
                    <a:pt x="173885" y="1880995"/>
                    <a:pt x="311740" y="2049245"/>
                    <a:pt x="339292" y="2250507"/>
                  </a:cubicBezTo>
                  <a:cubicBezTo>
                    <a:pt x="376346" y="2521177"/>
                    <a:pt x="206420" y="2776696"/>
                    <a:pt x="179484" y="3048560"/>
                  </a:cubicBezTo>
                  <a:cubicBezTo>
                    <a:pt x="138061" y="3466656"/>
                    <a:pt x="437975" y="3842694"/>
                    <a:pt x="769091" y="4101261"/>
                  </a:cubicBezTo>
                  <a:cubicBezTo>
                    <a:pt x="1078976" y="4343247"/>
                    <a:pt x="1440978" y="4532013"/>
                    <a:pt x="1831148" y="4580374"/>
                  </a:cubicBezTo>
                  <a:cubicBezTo>
                    <a:pt x="2221319" y="4628734"/>
                    <a:pt x="2641326" y="4522362"/>
                    <a:pt x="2920264" y="4245263"/>
                  </a:cubicBezTo>
                  <a:cubicBezTo>
                    <a:pt x="3199201" y="3968164"/>
                    <a:pt x="3304776" y="3510635"/>
                    <a:pt x="3122432" y="3162279"/>
                  </a:cubicBezTo>
                  <a:cubicBezTo>
                    <a:pt x="3025238" y="2976595"/>
                    <a:pt x="2857716" y="2831127"/>
                    <a:pt x="2781980" y="2635539"/>
                  </a:cubicBezTo>
                  <a:cubicBezTo>
                    <a:pt x="2687677" y="2391718"/>
                    <a:pt x="2869827" y="2143239"/>
                    <a:pt x="2983267" y="1925152"/>
                  </a:cubicBezTo>
                  <a:close/>
                </a:path>
              </a:pathLst>
            </a:custGeom>
            <a:blipFill rotWithShape="1">
              <a:blip r:embed="rId5">
                <a:alphaModFix/>
              </a:blip>
              <a:stretch>
                <a:fillRect l="-64425" r="-5449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6"/>
            <p:cNvSpPr/>
            <p:nvPr/>
          </p:nvSpPr>
          <p:spPr>
            <a:xfrm>
              <a:off x="1618" y="11"/>
              <a:ext cx="3134774" cy="4571989"/>
            </a:xfrm>
            <a:custGeom>
              <a:avLst/>
              <a:gdLst/>
              <a:ahLst/>
              <a:cxnLst/>
              <a:rect l="l" t="t" r="r" b="b"/>
              <a:pathLst>
                <a:path w="3134774" h="4571989" extrusionOk="0">
                  <a:moveTo>
                    <a:pt x="3134774" y="4571989"/>
                  </a:moveTo>
                  <a:lnTo>
                    <a:pt x="0" y="4571989"/>
                  </a:lnTo>
                  <a:lnTo>
                    <a:pt x="0" y="0"/>
                  </a:lnTo>
                  <a:lnTo>
                    <a:pt x="3134774" y="0"/>
                  </a:lnTo>
                  <a:lnTo>
                    <a:pt x="3134774" y="4571989"/>
                  </a:lnTo>
                  <a:close/>
                </a:path>
              </a:pathLst>
            </a:custGeom>
            <a:blipFill rotWithShape="1">
              <a:blip r:embed="rId6">
                <a:alphaModFix/>
              </a:blip>
              <a:stretch>
                <a:fillRect l="-42" r="-4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143500"/>
            <a:ext cx="8263398" cy="5143500"/>
            <a:chOff x="0" y="0"/>
            <a:chExt cx="11017864" cy="6858000"/>
          </a:xfrm>
        </p:grpSpPr>
        <p:pic>
          <p:nvPicPr>
            <p:cNvPr id="3" name="Picture 3"/>
            <p:cNvPicPr>
              <a:picLocks noChangeAspect="1"/>
            </p:cNvPicPr>
            <p:nvPr/>
          </p:nvPicPr>
          <p:blipFill>
            <a:blip r:embed="rId2"/>
            <a:srcRect t="2452" b="2452"/>
            <a:stretch>
              <a:fillRect/>
            </a:stretch>
          </p:blipFill>
          <p:spPr>
            <a:xfrm>
              <a:off x="0" y="0"/>
              <a:ext cx="11017864" cy="6858000"/>
            </a:xfrm>
            <a:prstGeom prst="rect">
              <a:avLst/>
            </a:prstGeom>
          </p:spPr>
        </p:pic>
      </p:grpSp>
      <p:sp>
        <p:nvSpPr>
          <p:cNvPr id="4" name="TextBox 4"/>
          <p:cNvSpPr txBox="1"/>
          <p:nvPr/>
        </p:nvSpPr>
        <p:spPr>
          <a:xfrm>
            <a:off x="8976854" y="1110573"/>
            <a:ext cx="8812219" cy="1809750"/>
          </a:xfrm>
          <a:prstGeom prst="rect">
            <a:avLst/>
          </a:prstGeom>
        </p:spPr>
        <p:txBody>
          <a:bodyPr lIns="0" tIns="0" rIns="0" bIns="0" rtlCol="0" anchor="t">
            <a:spAutoFit/>
          </a:bodyPr>
          <a:lstStyle/>
          <a:p>
            <a:pPr marL="0" lvl="0" indent="0" algn="l">
              <a:lnSpc>
                <a:spcPts val="14700"/>
              </a:lnSpc>
            </a:pPr>
            <a:r>
              <a:rPr lang="en-US" sz="10500">
                <a:solidFill>
                  <a:srgbClr val="1D1E1C"/>
                </a:solidFill>
                <a:latin typeface="Anton"/>
                <a:ea typeface="Anton"/>
                <a:cs typeface="Anton"/>
                <a:sym typeface="Anton"/>
              </a:rPr>
              <a:t>LESSONS LEARNED</a:t>
            </a:r>
          </a:p>
        </p:txBody>
      </p:sp>
      <p:grpSp>
        <p:nvGrpSpPr>
          <p:cNvPr id="5" name="Group 5"/>
          <p:cNvGrpSpPr/>
          <p:nvPr/>
        </p:nvGrpSpPr>
        <p:grpSpPr>
          <a:xfrm>
            <a:off x="8976854" y="2476500"/>
            <a:ext cx="8725051" cy="3086100"/>
            <a:chOff x="0" y="0"/>
            <a:chExt cx="2297956" cy="812800"/>
          </a:xfrm>
        </p:grpSpPr>
        <p:sp>
          <p:nvSpPr>
            <p:cNvPr id="6" name="Freeform 6"/>
            <p:cNvSpPr/>
            <p:nvPr/>
          </p:nvSpPr>
          <p:spPr>
            <a:xfrm>
              <a:off x="0" y="0"/>
              <a:ext cx="2297956" cy="812800"/>
            </a:xfrm>
            <a:custGeom>
              <a:avLst/>
              <a:gdLst/>
              <a:ahLst/>
              <a:cxnLst/>
              <a:rect l="l" t="t" r="r" b="b"/>
              <a:pathLst>
                <a:path w="2297956" h="812800">
                  <a:moveTo>
                    <a:pt x="0" y="0"/>
                  </a:moveTo>
                  <a:lnTo>
                    <a:pt x="2297956" y="0"/>
                  </a:lnTo>
                  <a:lnTo>
                    <a:pt x="2297956" y="812800"/>
                  </a:lnTo>
                  <a:lnTo>
                    <a:pt x="0" y="812800"/>
                  </a:lnTo>
                  <a:close/>
                </a:path>
              </a:pathLst>
            </a:custGeom>
            <a:solidFill>
              <a:srgbClr val="FFFFFF"/>
            </a:solidFill>
          </p:spPr>
          <p:txBody>
            <a:bodyPr/>
            <a:lstStyle/>
            <a:p>
              <a:endParaRPr lang="nl-NL"/>
            </a:p>
          </p:txBody>
        </p:sp>
        <p:sp>
          <p:nvSpPr>
            <p:cNvPr id="7" name="TextBox 7"/>
            <p:cNvSpPr txBox="1"/>
            <p:nvPr/>
          </p:nvSpPr>
          <p:spPr>
            <a:xfrm>
              <a:off x="0" y="-47625"/>
              <a:ext cx="2297956" cy="860425"/>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9370166" y="2920323"/>
            <a:ext cx="503063" cy="287465"/>
            <a:chOff x="0" y="0"/>
            <a:chExt cx="670751" cy="383286"/>
          </a:xfrm>
        </p:grpSpPr>
        <p:grpSp>
          <p:nvGrpSpPr>
            <p:cNvPr id="9" name="Group 9"/>
            <p:cNvGrpSpPr/>
            <p:nvPr/>
          </p:nvGrpSpPr>
          <p:grpSpPr>
            <a:xfrm rot="-5399999">
              <a:off x="-23955" y="23955"/>
              <a:ext cx="383286" cy="335376"/>
              <a:chOff x="0" y="0"/>
              <a:chExt cx="812800" cy="711200"/>
            </a:xfrm>
          </p:grpSpPr>
          <p:sp>
            <p:nvSpPr>
              <p:cNvPr id="10" name="Freeform 1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62484"/>
              </a:solidFill>
            </p:spPr>
            <p:txBody>
              <a:bodyPr/>
              <a:lstStyle/>
              <a:p>
                <a:endParaRPr lang="nl-NL"/>
              </a:p>
            </p:txBody>
          </p:sp>
          <p:sp>
            <p:nvSpPr>
              <p:cNvPr id="11" name="TextBox 11"/>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rot="-5399999">
              <a:off x="311420" y="23955"/>
              <a:ext cx="383286" cy="335376"/>
              <a:chOff x="0" y="0"/>
              <a:chExt cx="812800" cy="711200"/>
            </a:xfrm>
          </p:grpSpPr>
          <p:sp>
            <p:nvSpPr>
              <p:cNvPr id="13" name="Freeform 1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62484"/>
              </a:solidFill>
            </p:spPr>
            <p:txBody>
              <a:bodyPr/>
              <a:lstStyle/>
              <a:p>
                <a:endParaRPr lang="nl-NL"/>
              </a:p>
            </p:txBody>
          </p:sp>
          <p:sp>
            <p:nvSpPr>
              <p:cNvPr id="14" name="TextBox 14"/>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grpSp>
        <p:nvGrpSpPr>
          <p:cNvPr id="15" name="Group 15"/>
          <p:cNvGrpSpPr/>
          <p:nvPr/>
        </p:nvGrpSpPr>
        <p:grpSpPr>
          <a:xfrm>
            <a:off x="9144000" y="6529028"/>
            <a:ext cx="7384582" cy="777240"/>
            <a:chOff x="0" y="0"/>
            <a:chExt cx="9846109" cy="1036320"/>
          </a:xfrm>
        </p:grpSpPr>
        <p:grpSp>
          <p:nvGrpSpPr>
            <p:cNvPr id="16" name="Group 16"/>
            <p:cNvGrpSpPr/>
            <p:nvPr/>
          </p:nvGrpSpPr>
          <p:grpSpPr>
            <a:xfrm rot="-5399999">
              <a:off x="-23955" y="23955"/>
              <a:ext cx="383286" cy="335376"/>
              <a:chOff x="0" y="0"/>
              <a:chExt cx="812800" cy="711200"/>
            </a:xfrm>
          </p:grpSpPr>
          <p:sp>
            <p:nvSpPr>
              <p:cNvPr id="17" name="Freeform 1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62484"/>
              </a:solidFill>
            </p:spPr>
            <p:txBody>
              <a:bodyPr/>
              <a:lstStyle/>
              <a:p>
                <a:endParaRPr lang="nl-NL"/>
              </a:p>
            </p:txBody>
          </p:sp>
          <p:sp>
            <p:nvSpPr>
              <p:cNvPr id="18" name="TextBox 18"/>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nvGrpSpPr>
            <p:cNvPr id="19" name="Group 19"/>
            <p:cNvGrpSpPr/>
            <p:nvPr/>
          </p:nvGrpSpPr>
          <p:grpSpPr>
            <a:xfrm rot="-5399999">
              <a:off x="311420" y="23955"/>
              <a:ext cx="383286" cy="335376"/>
              <a:chOff x="0" y="0"/>
              <a:chExt cx="812800" cy="711200"/>
            </a:xfrm>
          </p:grpSpPr>
          <p:sp>
            <p:nvSpPr>
              <p:cNvPr id="20" name="Freeform 2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62484"/>
              </a:solidFill>
            </p:spPr>
            <p:txBody>
              <a:bodyPr/>
              <a:lstStyle/>
              <a:p>
                <a:endParaRPr lang="nl-NL"/>
              </a:p>
            </p:txBody>
          </p:sp>
          <p:sp>
            <p:nvSpPr>
              <p:cNvPr id="21" name="TextBox 21"/>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sp>
          <p:nvSpPr>
            <p:cNvPr id="22" name="TextBox 22"/>
            <p:cNvSpPr txBox="1"/>
            <p:nvPr/>
          </p:nvSpPr>
          <p:spPr>
            <a:xfrm>
              <a:off x="1082729" y="-47625"/>
              <a:ext cx="8763380" cy="1083945"/>
            </a:xfrm>
            <a:prstGeom prst="rect">
              <a:avLst/>
            </a:prstGeom>
          </p:spPr>
          <p:txBody>
            <a:bodyPr lIns="0" tIns="0" rIns="0" bIns="0" rtlCol="0" anchor="t">
              <a:spAutoFit/>
            </a:bodyPr>
            <a:lstStyle/>
            <a:p>
              <a:pPr algn="l">
                <a:lnSpc>
                  <a:spcPts val="3359"/>
                </a:lnSpc>
              </a:pPr>
              <a:r>
                <a:rPr lang="en-US" sz="2400" b="1">
                  <a:solidFill>
                    <a:srgbClr val="1D1E1C"/>
                  </a:solidFill>
                  <a:latin typeface="Inter Bold"/>
                  <a:ea typeface="Inter Bold"/>
                  <a:cs typeface="Inter Bold"/>
                  <a:sym typeface="Inter Bold"/>
                </a:rPr>
                <a:t>‘JONGEREN’ ZIJN  EEN LEEFTIJDSGROEP. GEEN DOELGROEP’</a:t>
              </a:r>
            </a:p>
          </p:txBody>
        </p:sp>
      </p:grpSp>
      <p:sp>
        <p:nvSpPr>
          <p:cNvPr id="23" name="TextBox 23"/>
          <p:cNvSpPr txBox="1"/>
          <p:nvPr/>
        </p:nvSpPr>
        <p:spPr>
          <a:xfrm>
            <a:off x="9370166" y="3388191"/>
            <a:ext cx="7595312" cy="2964815"/>
          </a:xfrm>
          <a:prstGeom prst="rect">
            <a:avLst/>
          </a:prstGeom>
        </p:spPr>
        <p:txBody>
          <a:bodyPr lIns="0" tIns="0" rIns="0" bIns="0" rtlCol="0" anchor="t">
            <a:spAutoFit/>
          </a:bodyPr>
          <a:lstStyle/>
          <a:p>
            <a:pPr algn="just">
              <a:lnSpc>
                <a:spcPts val="1960"/>
              </a:lnSpc>
            </a:pPr>
            <a:r>
              <a:rPr lang="en-US" sz="1400" b="1">
                <a:solidFill>
                  <a:srgbClr val="1D1E1C"/>
                </a:solidFill>
                <a:latin typeface="Inter Bold"/>
                <a:ea typeface="Inter Bold"/>
                <a:cs typeface="Inter Bold"/>
                <a:sym typeface="Inter Bold"/>
              </a:rPr>
              <a:t>Zijn de jongeren er voor jou? Of ben jij er voor hen?</a:t>
            </a:r>
          </a:p>
          <a:p>
            <a:pPr algn="just">
              <a:lnSpc>
                <a:spcPts val="1960"/>
              </a:lnSpc>
            </a:pPr>
            <a:r>
              <a:rPr lang="en-US" sz="1400">
                <a:solidFill>
                  <a:srgbClr val="1D1E1C"/>
                </a:solidFill>
                <a:latin typeface="Inter"/>
                <a:ea typeface="Inter"/>
                <a:cs typeface="Inter"/>
                <a:sym typeface="Inter"/>
              </a:rPr>
              <a:t>Mensen binden zich aan mensen, niet aan organisaties. Besef je dat ze vaak geen idee hebben hoe (zeker grote) organisaties werken en dat de drempel per definitie te groot is om “zomaar binnen te stappen”. </a:t>
            </a:r>
          </a:p>
          <a:p>
            <a:pPr algn="just">
              <a:lnSpc>
                <a:spcPts val="1960"/>
              </a:lnSpc>
            </a:pPr>
            <a:r>
              <a:rPr lang="en-US" sz="1400">
                <a:solidFill>
                  <a:srgbClr val="1D1E1C"/>
                </a:solidFill>
                <a:latin typeface="Inter"/>
                <a:ea typeface="Inter"/>
                <a:cs typeface="Inter"/>
                <a:sym typeface="Inter"/>
              </a:rPr>
              <a:t>Daarnaast is de relatie vaak eenzijdig: professionals bepalen de gang van zaken en de jongeren moeten daar maar in schikken. Dan voelen ze zich niet serieus genomen of gehoord, waardoor ze ook weer zullen weglopen.  Zorg voor een gezicht, een vast aanspreekpunt die zichtbaar is voor hen om aan te spreken. </a:t>
            </a:r>
          </a:p>
          <a:p>
            <a:pPr algn="just">
              <a:lnSpc>
                <a:spcPts val="1960"/>
              </a:lnSpc>
            </a:pPr>
            <a:endParaRPr lang="en-US" sz="1400">
              <a:solidFill>
                <a:srgbClr val="1D1E1C"/>
              </a:solidFill>
              <a:latin typeface="Inter"/>
              <a:ea typeface="Inter"/>
              <a:cs typeface="Inter"/>
              <a:sym typeface="Inter"/>
            </a:endParaRPr>
          </a:p>
          <a:p>
            <a:pPr algn="just">
              <a:lnSpc>
                <a:spcPts val="1960"/>
              </a:lnSpc>
            </a:pPr>
            <a:r>
              <a:rPr lang="en-US" sz="1400">
                <a:solidFill>
                  <a:srgbClr val="1D1E1C"/>
                </a:solidFill>
                <a:latin typeface="Inter"/>
                <a:ea typeface="Inter"/>
                <a:cs typeface="Inter"/>
                <a:sym typeface="Inter"/>
              </a:rPr>
              <a:t>VB: Denboschofa @clubzaal verkade.</a:t>
            </a:r>
          </a:p>
          <a:p>
            <a:pPr algn="just">
              <a:lnSpc>
                <a:spcPts val="1960"/>
              </a:lnSpc>
            </a:pPr>
            <a:r>
              <a:rPr lang="en-US" sz="1400">
                <a:solidFill>
                  <a:srgbClr val="1D1E1C"/>
                </a:solidFill>
                <a:latin typeface="Inter"/>
                <a:ea typeface="Inter"/>
                <a:cs typeface="Inter"/>
                <a:sym typeface="Inter"/>
              </a:rPr>
              <a:t>VB: tijden voor meetings/input altijd op school en werktijden.</a:t>
            </a:r>
          </a:p>
          <a:p>
            <a:pPr marL="0" lvl="0" indent="0" algn="just">
              <a:lnSpc>
                <a:spcPts val="1960"/>
              </a:lnSpc>
              <a:spcBef>
                <a:spcPct val="0"/>
              </a:spcBef>
            </a:pPr>
            <a:endParaRPr lang="en-US" sz="1400">
              <a:solidFill>
                <a:srgbClr val="1D1E1C"/>
              </a:solidFill>
              <a:latin typeface="Inter"/>
              <a:ea typeface="Inter"/>
              <a:cs typeface="Inter"/>
              <a:sym typeface="Inter"/>
            </a:endParaRPr>
          </a:p>
        </p:txBody>
      </p:sp>
      <p:sp>
        <p:nvSpPr>
          <p:cNvPr id="24" name="TextBox 24"/>
          <p:cNvSpPr txBox="1"/>
          <p:nvPr/>
        </p:nvSpPr>
        <p:spPr>
          <a:xfrm>
            <a:off x="9370166" y="7474246"/>
            <a:ext cx="7595312" cy="2964815"/>
          </a:xfrm>
          <a:prstGeom prst="rect">
            <a:avLst/>
          </a:prstGeom>
        </p:spPr>
        <p:txBody>
          <a:bodyPr lIns="0" tIns="0" rIns="0" bIns="0" rtlCol="0" anchor="t">
            <a:spAutoFit/>
          </a:bodyPr>
          <a:lstStyle/>
          <a:p>
            <a:pPr algn="just">
              <a:lnSpc>
                <a:spcPts val="1960"/>
              </a:lnSpc>
            </a:pPr>
            <a:r>
              <a:rPr lang="en-US" sz="1400">
                <a:solidFill>
                  <a:srgbClr val="1D1E1C"/>
                </a:solidFill>
                <a:latin typeface="Inter"/>
                <a:ea typeface="Inter"/>
                <a:cs typeface="Inter"/>
                <a:sym typeface="Inter"/>
              </a:rPr>
              <a:t>Elke jongere - ongeaht diens leeftijd - valt binnen enkele of meerdere subculturen. Ze zijn hierin meer fluïde dan ooit. Net zoals je niet alle ‘volwassenen’ als doelgroep neemt, moet je dat ook niet doen met jongeren. Doe je best om je verschillende doelgroepen te leren kennen. Stel de volgende vragen"</a:t>
            </a:r>
          </a:p>
          <a:p>
            <a:pPr algn="just">
              <a:lnSpc>
                <a:spcPts val="1960"/>
              </a:lnSpc>
            </a:pPr>
            <a:endParaRPr lang="en-US" sz="1400">
              <a:solidFill>
                <a:srgbClr val="1D1E1C"/>
              </a:solidFill>
              <a:latin typeface="Inter"/>
              <a:ea typeface="Inter"/>
              <a:cs typeface="Inter"/>
              <a:sym typeface="Inter"/>
            </a:endParaRPr>
          </a:p>
          <a:p>
            <a:pPr marL="302261" lvl="1" indent="-151130" algn="just">
              <a:lnSpc>
                <a:spcPts val="1960"/>
              </a:lnSpc>
              <a:buFont typeface="Arial"/>
              <a:buChar char="•"/>
            </a:pPr>
            <a:r>
              <a:rPr lang="en-US" sz="1400">
                <a:solidFill>
                  <a:srgbClr val="1D1E1C"/>
                </a:solidFill>
                <a:latin typeface="Inter"/>
                <a:ea typeface="Inter"/>
                <a:cs typeface="Inter"/>
                <a:sym typeface="Inter"/>
              </a:rPr>
              <a:t>Wie is écht jouw doelgroep?</a:t>
            </a:r>
          </a:p>
          <a:p>
            <a:pPr marL="302261" lvl="1" indent="-151130" algn="just">
              <a:lnSpc>
                <a:spcPts val="1960"/>
              </a:lnSpc>
              <a:buFont typeface="Arial"/>
              <a:buChar char="•"/>
            </a:pPr>
            <a:r>
              <a:rPr lang="en-US" sz="1400">
                <a:solidFill>
                  <a:srgbClr val="1D1E1C"/>
                </a:solidFill>
                <a:latin typeface="Inter"/>
                <a:ea typeface="Inter"/>
                <a:cs typeface="Inter"/>
                <a:sym typeface="Inter"/>
              </a:rPr>
              <a:t>Wat houdt hun bezig?</a:t>
            </a:r>
          </a:p>
          <a:p>
            <a:pPr marL="302261" lvl="1" indent="-151130" algn="just">
              <a:lnSpc>
                <a:spcPts val="1960"/>
              </a:lnSpc>
              <a:buFont typeface="Arial"/>
              <a:buChar char="•"/>
            </a:pPr>
            <a:r>
              <a:rPr lang="en-US" sz="1400">
                <a:solidFill>
                  <a:srgbClr val="1D1E1C"/>
                </a:solidFill>
                <a:latin typeface="Inter"/>
                <a:ea typeface="Inter"/>
                <a:cs typeface="Inter"/>
                <a:sym typeface="Inter"/>
              </a:rPr>
              <a:t>Wat kun je bieden?</a:t>
            </a:r>
          </a:p>
          <a:p>
            <a:pPr marL="302261" lvl="1" indent="-151130" algn="just">
              <a:lnSpc>
                <a:spcPts val="1960"/>
              </a:lnSpc>
              <a:buFont typeface="Arial"/>
              <a:buChar char="•"/>
            </a:pPr>
            <a:r>
              <a:rPr lang="en-US" sz="1400">
                <a:solidFill>
                  <a:srgbClr val="1D1E1C"/>
                </a:solidFill>
                <a:latin typeface="Inter"/>
                <a:ea typeface="Inter"/>
                <a:cs typeface="Inter"/>
                <a:sym typeface="Inter"/>
              </a:rPr>
              <a:t>Wat heb jij nodig?</a:t>
            </a:r>
          </a:p>
          <a:p>
            <a:pPr marL="302261" lvl="1" indent="-151130" algn="just">
              <a:lnSpc>
                <a:spcPts val="1960"/>
              </a:lnSpc>
              <a:buFont typeface="Arial"/>
              <a:buChar char="•"/>
            </a:pPr>
            <a:r>
              <a:rPr lang="en-US" sz="1400">
                <a:solidFill>
                  <a:srgbClr val="1D1E1C"/>
                </a:solidFill>
                <a:latin typeface="Inter"/>
                <a:ea typeface="Inter"/>
                <a:cs typeface="Inter"/>
                <a:sym typeface="Inter"/>
              </a:rPr>
              <a:t>Wat hebben zij nodig?</a:t>
            </a:r>
          </a:p>
          <a:p>
            <a:pPr algn="just">
              <a:lnSpc>
                <a:spcPts val="1960"/>
              </a:lnSpc>
            </a:pPr>
            <a:endParaRPr lang="en-US" sz="1400">
              <a:solidFill>
                <a:srgbClr val="1D1E1C"/>
              </a:solidFill>
              <a:latin typeface="Inter"/>
              <a:ea typeface="Inter"/>
              <a:cs typeface="Inter"/>
              <a:sym typeface="Inter"/>
            </a:endParaRPr>
          </a:p>
          <a:p>
            <a:pPr marL="0" lvl="0" indent="0" algn="just">
              <a:lnSpc>
                <a:spcPts val="1960"/>
              </a:lnSpc>
              <a:spcBef>
                <a:spcPct val="0"/>
              </a:spcBef>
            </a:pPr>
            <a:endParaRPr lang="en-US" sz="1400">
              <a:solidFill>
                <a:srgbClr val="1D1E1C"/>
              </a:solidFill>
              <a:latin typeface="Inter"/>
              <a:ea typeface="Inter"/>
              <a:cs typeface="Inter"/>
              <a:sym typeface="Inter"/>
            </a:endParaRPr>
          </a:p>
        </p:txBody>
      </p:sp>
      <p:sp>
        <p:nvSpPr>
          <p:cNvPr id="25" name="TextBox 25"/>
          <p:cNvSpPr txBox="1"/>
          <p:nvPr/>
        </p:nvSpPr>
        <p:spPr>
          <a:xfrm>
            <a:off x="10129061" y="2872698"/>
            <a:ext cx="5623204" cy="405765"/>
          </a:xfrm>
          <a:prstGeom prst="rect">
            <a:avLst/>
          </a:prstGeom>
        </p:spPr>
        <p:txBody>
          <a:bodyPr lIns="0" tIns="0" rIns="0" bIns="0" rtlCol="0" anchor="t">
            <a:spAutoFit/>
          </a:bodyPr>
          <a:lstStyle/>
          <a:p>
            <a:pPr algn="l">
              <a:lnSpc>
                <a:spcPts val="3359"/>
              </a:lnSpc>
            </a:pPr>
            <a:r>
              <a:rPr lang="en-US" sz="2400" b="1">
                <a:solidFill>
                  <a:srgbClr val="1D1E1C"/>
                </a:solidFill>
                <a:latin typeface="Inter Bold"/>
                <a:ea typeface="Inter Bold"/>
                <a:cs typeface="Inter Bold"/>
                <a:sym typeface="Inter Bold"/>
              </a:rPr>
              <a:t>HET GAAT OM DE RELATIE</a:t>
            </a:r>
          </a:p>
        </p:txBody>
      </p:sp>
      <p:sp>
        <p:nvSpPr>
          <p:cNvPr id="26" name="AutoShape 26"/>
          <p:cNvSpPr/>
          <p:nvPr/>
        </p:nvSpPr>
        <p:spPr>
          <a:xfrm>
            <a:off x="3157222" y="2495550"/>
            <a:ext cx="17259300" cy="0"/>
          </a:xfrm>
          <a:prstGeom prst="line">
            <a:avLst/>
          </a:prstGeom>
          <a:ln w="38100" cap="flat">
            <a:solidFill>
              <a:srgbClr val="E62484"/>
            </a:solidFill>
            <a:prstDash val="solid"/>
            <a:headEnd type="none" w="sm" len="sm"/>
            <a:tailEnd type="none" w="sm" len="sm"/>
          </a:ln>
        </p:spPr>
        <p:txBody>
          <a:bodyPr/>
          <a:lstStyle/>
          <a:p>
            <a:endParaRPr lang="nl-NL"/>
          </a:p>
        </p:txBody>
      </p:sp>
      <p:grpSp>
        <p:nvGrpSpPr>
          <p:cNvPr id="27" name="Group 27"/>
          <p:cNvGrpSpPr/>
          <p:nvPr/>
        </p:nvGrpSpPr>
        <p:grpSpPr>
          <a:xfrm>
            <a:off x="0" y="0"/>
            <a:ext cx="8263398" cy="5143500"/>
            <a:chOff x="0" y="0"/>
            <a:chExt cx="11017864" cy="6858000"/>
          </a:xfrm>
        </p:grpSpPr>
        <p:pic>
          <p:nvPicPr>
            <p:cNvPr id="28" name="Picture 28"/>
            <p:cNvPicPr>
              <a:picLocks noChangeAspect="1"/>
            </p:cNvPicPr>
            <p:nvPr/>
          </p:nvPicPr>
          <p:blipFill>
            <a:blip r:embed="rId3"/>
            <a:srcRect t="3231" b="3231"/>
            <a:stretch>
              <a:fillRect/>
            </a:stretch>
          </p:blipFill>
          <p:spPr>
            <a:xfrm>
              <a:off x="0" y="0"/>
              <a:ext cx="11017864" cy="685800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143500"/>
            <a:ext cx="8263398" cy="5143500"/>
            <a:chOff x="0" y="0"/>
            <a:chExt cx="11017864" cy="6858000"/>
          </a:xfrm>
        </p:grpSpPr>
        <p:pic>
          <p:nvPicPr>
            <p:cNvPr id="3" name="Picture 3"/>
            <p:cNvPicPr>
              <a:picLocks noChangeAspect="1"/>
            </p:cNvPicPr>
            <p:nvPr/>
          </p:nvPicPr>
          <p:blipFill>
            <a:blip r:embed="rId2"/>
            <a:srcRect t="3375" b="3375"/>
            <a:stretch>
              <a:fillRect/>
            </a:stretch>
          </p:blipFill>
          <p:spPr>
            <a:xfrm>
              <a:off x="0" y="0"/>
              <a:ext cx="11017864" cy="6858000"/>
            </a:xfrm>
            <a:prstGeom prst="rect">
              <a:avLst/>
            </a:prstGeom>
          </p:spPr>
        </p:pic>
      </p:grpSp>
      <p:sp>
        <p:nvSpPr>
          <p:cNvPr id="4" name="TextBox 4"/>
          <p:cNvSpPr txBox="1"/>
          <p:nvPr/>
        </p:nvSpPr>
        <p:spPr>
          <a:xfrm>
            <a:off x="8976854" y="1110573"/>
            <a:ext cx="8812219" cy="1809750"/>
          </a:xfrm>
          <a:prstGeom prst="rect">
            <a:avLst/>
          </a:prstGeom>
        </p:spPr>
        <p:txBody>
          <a:bodyPr lIns="0" tIns="0" rIns="0" bIns="0" rtlCol="0" anchor="t">
            <a:spAutoFit/>
          </a:bodyPr>
          <a:lstStyle/>
          <a:p>
            <a:pPr marL="0" lvl="0" indent="0" algn="l">
              <a:lnSpc>
                <a:spcPts val="14700"/>
              </a:lnSpc>
            </a:pPr>
            <a:r>
              <a:rPr lang="en-US" sz="10500">
                <a:solidFill>
                  <a:srgbClr val="1D1E1C"/>
                </a:solidFill>
                <a:latin typeface="Anton"/>
                <a:ea typeface="Anton"/>
                <a:cs typeface="Anton"/>
                <a:sym typeface="Anton"/>
              </a:rPr>
              <a:t>LESSONS LEARNED</a:t>
            </a:r>
          </a:p>
        </p:txBody>
      </p:sp>
      <p:grpSp>
        <p:nvGrpSpPr>
          <p:cNvPr id="5" name="Group 5"/>
          <p:cNvGrpSpPr/>
          <p:nvPr/>
        </p:nvGrpSpPr>
        <p:grpSpPr>
          <a:xfrm>
            <a:off x="8976854" y="2476500"/>
            <a:ext cx="8725051" cy="3086100"/>
            <a:chOff x="0" y="0"/>
            <a:chExt cx="2297956" cy="812800"/>
          </a:xfrm>
        </p:grpSpPr>
        <p:sp>
          <p:nvSpPr>
            <p:cNvPr id="6" name="Freeform 6"/>
            <p:cNvSpPr/>
            <p:nvPr/>
          </p:nvSpPr>
          <p:spPr>
            <a:xfrm>
              <a:off x="0" y="0"/>
              <a:ext cx="2297956" cy="812800"/>
            </a:xfrm>
            <a:custGeom>
              <a:avLst/>
              <a:gdLst/>
              <a:ahLst/>
              <a:cxnLst/>
              <a:rect l="l" t="t" r="r" b="b"/>
              <a:pathLst>
                <a:path w="2297956" h="812800">
                  <a:moveTo>
                    <a:pt x="0" y="0"/>
                  </a:moveTo>
                  <a:lnTo>
                    <a:pt x="2297956" y="0"/>
                  </a:lnTo>
                  <a:lnTo>
                    <a:pt x="2297956" y="812800"/>
                  </a:lnTo>
                  <a:lnTo>
                    <a:pt x="0" y="812800"/>
                  </a:lnTo>
                  <a:close/>
                </a:path>
              </a:pathLst>
            </a:custGeom>
            <a:solidFill>
              <a:srgbClr val="FFFFFF"/>
            </a:solidFill>
          </p:spPr>
          <p:txBody>
            <a:bodyPr/>
            <a:lstStyle/>
            <a:p>
              <a:endParaRPr lang="nl-NL"/>
            </a:p>
          </p:txBody>
        </p:sp>
        <p:sp>
          <p:nvSpPr>
            <p:cNvPr id="7" name="TextBox 7"/>
            <p:cNvSpPr txBox="1"/>
            <p:nvPr/>
          </p:nvSpPr>
          <p:spPr>
            <a:xfrm>
              <a:off x="0" y="-47625"/>
              <a:ext cx="2297956" cy="860425"/>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9370166" y="2920323"/>
            <a:ext cx="503063" cy="287465"/>
            <a:chOff x="0" y="0"/>
            <a:chExt cx="670751" cy="383286"/>
          </a:xfrm>
        </p:grpSpPr>
        <p:grpSp>
          <p:nvGrpSpPr>
            <p:cNvPr id="9" name="Group 9"/>
            <p:cNvGrpSpPr/>
            <p:nvPr/>
          </p:nvGrpSpPr>
          <p:grpSpPr>
            <a:xfrm rot="-5399999">
              <a:off x="-23955" y="23955"/>
              <a:ext cx="383286" cy="335376"/>
              <a:chOff x="0" y="0"/>
              <a:chExt cx="812800" cy="711200"/>
            </a:xfrm>
          </p:grpSpPr>
          <p:sp>
            <p:nvSpPr>
              <p:cNvPr id="10" name="Freeform 1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62484"/>
              </a:solidFill>
            </p:spPr>
            <p:txBody>
              <a:bodyPr/>
              <a:lstStyle/>
              <a:p>
                <a:endParaRPr lang="nl-NL"/>
              </a:p>
            </p:txBody>
          </p:sp>
          <p:sp>
            <p:nvSpPr>
              <p:cNvPr id="11" name="TextBox 11"/>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rot="-5399999">
              <a:off x="311420" y="23955"/>
              <a:ext cx="383286" cy="335376"/>
              <a:chOff x="0" y="0"/>
              <a:chExt cx="812800" cy="711200"/>
            </a:xfrm>
          </p:grpSpPr>
          <p:sp>
            <p:nvSpPr>
              <p:cNvPr id="13" name="Freeform 1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62484"/>
              </a:solidFill>
            </p:spPr>
            <p:txBody>
              <a:bodyPr/>
              <a:lstStyle/>
              <a:p>
                <a:endParaRPr lang="nl-NL"/>
              </a:p>
            </p:txBody>
          </p:sp>
          <p:sp>
            <p:nvSpPr>
              <p:cNvPr id="14" name="TextBox 14"/>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grpSp>
        <p:nvGrpSpPr>
          <p:cNvPr id="15" name="Group 15"/>
          <p:cNvGrpSpPr/>
          <p:nvPr/>
        </p:nvGrpSpPr>
        <p:grpSpPr>
          <a:xfrm>
            <a:off x="9159436" y="8000365"/>
            <a:ext cx="7595312" cy="2515870"/>
            <a:chOff x="0" y="0"/>
            <a:chExt cx="10127082" cy="3354493"/>
          </a:xfrm>
        </p:grpSpPr>
        <p:grpSp>
          <p:nvGrpSpPr>
            <p:cNvPr id="16" name="Group 16"/>
            <p:cNvGrpSpPr/>
            <p:nvPr/>
          </p:nvGrpSpPr>
          <p:grpSpPr>
            <a:xfrm rot="-5399999">
              <a:off x="-23955" y="23955"/>
              <a:ext cx="383286" cy="335376"/>
              <a:chOff x="0" y="0"/>
              <a:chExt cx="812800" cy="711200"/>
            </a:xfrm>
          </p:grpSpPr>
          <p:sp>
            <p:nvSpPr>
              <p:cNvPr id="17" name="Freeform 1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62484"/>
              </a:solidFill>
            </p:spPr>
            <p:txBody>
              <a:bodyPr/>
              <a:lstStyle/>
              <a:p>
                <a:endParaRPr lang="nl-NL"/>
              </a:p>
            </p:txBody>
          </p:sp>
          <p:sp>
            <p:nvSpPr>
              <p:cNvPr id="18" name="TextBox 18"/>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nvGrpSpPr>
            <p:cNvPr id="19" name="Group 19"/>
            <p:cNvGrpSpPr/>
            <p:nvPr/>
          </p:nvGrpSpPr>
          <p:grpSpPr>
            <a:xfrm rot="-5399999">
              <a:off x="311420" y="23955"/>
              <a:ext cx="383286" cy="335376"/>
              <a:chOff x="0" y="0"/>
              <a:chExt cx="812800" cy="711200"/>
            </a:xfrm>
          </p:grpSpPr>
          <p:sp>
            <p:nvSpPr>
              <p:cNvPr id="20" name="Freeform 2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62484"/>
              </a:solidFill>
            </p:spPr>
            <p:txBody>
              <a:bodyPr/>
              <a:lstStyle/>
              <a:p>
                <a:endParaRPr lang="nl-NL"/>
              </a:p>
            </p:txBody>
          </p:sp>
          <p:sp>
            <p:nvSpPr>
              <p:cNvPr id="21" name="TextBox 21"/>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sp>
          <p:nvSpPr>
            <p:cNvPr id="22" name="TextBox 22"/>
            <p:cNvSpPr txBox="1"/>
            <p:nvPr/>
          </p:nvSpPr>
          <p:spPr>
            <a:xfrm>
              <a:off x="1082729" y="-47625"/>
              <a:ext cx="8763380" cy="525145"/>
            </a:xfrm>
            <a:prstGeom prst="rect">
              <a:avLst/>
            </a:prstGeom>
          </p:spPr>
          <p:txBody>
            <a:bodyPr lIns="0" tIns="0" rIns="0" bIns="0" rtlCol="0" anchor="t">
              <a:spAutoFit/>
            </a:bodyPr>
            <a:lstStyle/>
            <a:p>
              <a:pPr algn="l">
                <a:lnSpc>
                  <a:spcPts val="3359"/>
                </a:lnSpc>
              </a:pPr>
              <a:r>
                <a:rPr lang="en-US" sz="2400" b="1">
                  <a:solidFill>
                    <a:srgbClr val="1D1E1C"/>
                  </a:solidFill>
                  <a:latin typeface="Inter Bold"/>
                  <a:ea typeface="Inter Bold"/>
                  <a:cs typeface="Inter Bold"/>
                  <a:sym typeface="Inter Bold"/>
                </a:rPr>
                <a:t>RONDJE PAST NIET DOOR VIERKANTJE</a:t>
              </a:r>
            </a:p>
          </p:txBody>
        </p:sp>
        <p:sp>
          <p:nvSpPr>
            <p:cNvPr id="23" name="TextBox 23"/>
            <p:cNvSpPr txBox="1"/>
            <p:nvPr/>
          </p:nvSpPr>
          <p:spPr>
            <a:xfrm>
              <a:off x="0" y="731732"/>
              <a:ext cx="10127082" cy="2622762"/>
            </a:xfrm>
            <a:prstGeom prst="rect">
              <a:avLst/>
            </a:prstGeom>
          </p:spPr>
          <p:txBody>
            <a:bodyPr lIns="0" tIns="0" rIns="0" bIns="0" rtlCol="0" anchor="t">
              <a:spAutoFit/>
            </a:bodyPr>
            <a:lstStyle/>
            <a:p>
              <a:pPr algn="just">
                <a:lnSpc>
                  <a:spcPts val="1960"/>
                </a:lnSpc>
              </a:pPr>
              <a:r>
                <a:rPr lang="en-US" sz="1400">
                  <a:solidFill>
                    <a:srgbClr val="1D1E1C"/>
                  </a:solidFill>
                  <a:latin typeface="Inter"/>
                  <a:ea typeface="Inter"/>
                  <a:cs typeface="Inter"/>
                  <a:sym typeface="Inter"/>
                </a:rPr>
                <a:t>Laat jongeren zelf de vorm bepalen! Zij weten wat het beste voor hen werkt en kunnen het daarmee beter inpassen tussen alle andere prioriteiten in hun leven. Besef je dat je concurreert met heel veel prio's: school, werk, stage, familie, mentale gezondheid, vrienden, etc. Een vet programma of gratis eten is dan ook niet genoeg om hen duurzaam te verbinden.</a:t>
              </a:r>
            </a:p>
            <a:p>
              <a:pPr algn="just">
                <a:lnSpc>
                  <a:spcPts val="1960"/>
                </a:lnSpc>
              </a:pPr>
              <a:endParaRPr lang="en-US" sz="1400">
                <a:solidFill>
                  <a:srgbClr val="1D1E1C"/>
                </a:solidFill>
                <a:latin typeface="Inter"/>
                <a:ea typeface="Inter"/>
                <a:cs typeface="Inter"/>
                <a:sym typeface="Inter"/>
              </a:endParaRPr>
            </a:p>
            <a:p>
              <a:pPr algn="just">
                <a:lnSpc>
                  <a:spcPts val="1960"/>
                </a:lnSpc>
              </a:pPr>
              <a:endParaRPr lang="en-US" sz="1400">
                <a:solidFill>
                  <a:srgbClr val="1D1E1C"/>
                </a:solidFill>
                <a:latin typeface="Inter"/>
                <a:ea typeface="Inter"/>
                <a:cs typeface="Inter"/>
                <a:sym typeface="Inter"/>
              </a:endParaRPr>
            </a:p>
            <a:p>
              <a:pPr marL="0" lvl="0" indent="0" algn="just">
                <a:lnSpc>
                  <a:spcPts val="1960"/>
                </a:lnSpc>
                <a:spcBef>
                  <a:spcPct val="0"/>
                </a:spcBef>
              </a:pPr>
              <a:endParaRPr lang="en-US" sz="1400">
                <a:solidFill>
                  <a:srgbClr val="1D1E1C"/>
                </a:solidFill>
                <a:latin typeface="Inter"/>
                <a:ea typeface="Inter"/>
                <a:cs typeface="Inter"/>
                <a:sym typeface="Inter"/>
              </a:endParaRPr>
            </a:p>
          </p:txBody>
        </p:sp>
      </p:grpSp>
      <p:sp>
        <p:nvSpPr>
          <p:cNvPr id="24" name="TextBox 24"/>
          <p:cNvSpPr txBox="1"/>
          <p:nvPr/>
        </p:nvSpPr>
        <p:spPr>
          <a:xfrm>
            <a:off x="9159436" y="3399769"/>
            <a:ext cx="7595312" cy="4450715"/>
          </a:xfrm>
          <a:prstGeom prst="rect">
            <a:avLst/>
          </a:prstGeom>
        </p:spPr>
        <p:txBody>
          <a:bodyPr lIns="0" tIns="0" rIns="0" bIns="0" rtlCol="0" anchor="t">
            <a:spAutoFit/>
          </a:bodyPr>
          <a:lstStyle/>
          <a:p>
            <a:pPr algn="just">
              <a:lnSpc>
                <a:spcPts val="1960"/>
              </a:lnSpc>
            </a:pPr>
            <a:r>
              <a:rPr lang="en-US" sz="1400">
                <a:solidFill>
                  <a:srgbClr val="1D1E1C"/>
                </a:solidFill>
                <a:latin typeface="Inter"/>
                <a:ea typeface="Inter"/>
                <a:cs typeface="Inter"/>
                <a:sym typeface="Inter"/>
              </a:rPr>
              <a:t>Jongeren verenigen zich wel degelijk en hebben juist behoefte aan plekken waar dit kan. Plekken die laagdrempelig zijn en waar ze hun ei kwijt kunnen. Waar zijzelf de (sociale) regels bepalen.</a:t>
            </a:r>
          </a:p>
          <a:p>
            <a:pPr algn="just">
              <a:lnSpc>
                <a:spcPts val="1960"/>
              </a:lnSpc>
            </a:pPr>
            <a:r>
              <a:rPr lang="en-US" sz="1400">
                <a:solidFill>
                  <a:srgbClr val="1D1E1C"/>
                </a:solidFill>
                <a:latin typeface="Inter"/>
                <a:ea typeface="Inter"/>
                <a:cs typeface="Inter"/>
                <a:sym typeface="Inter"/>
              </a:rPr>
              <a:t>Deze communities zijn de drijvende kracht, waar ze elkaar vinden en zichzelf ontdekken. Waar ze samenkomen op basis van interesses en ambities. Of juist het ontbreken daarvan.</a:t>
            </a:r>
          </a:p>
          <a:p>
            <a:pPr algn="just">
              <a:lnSpc>
                <a:spcPts val="1960"/>
              </a:lnSpc>
            </a:pPr>
            <a:endParaRPr lang="en-US" sz="1400">
              <a:solidFill>
                <a:srgbClr val="1D1E1C"/>
              </a:solidFill>
              <a:latin typeface="Inter"/>
              <a:ea typeface="Inter"/>
              <a:cs typeface="Inter"/>
              <a:sym typeface="Inter"/>
            </a:endParaRPr>
          </a:p>
          <a:p>
            <a:pPr algn="just">
              <a:lnSpc>
                <a:spcPts val="1960"/>
              </a:lnSpc>
            </a:pPr>
            <a:r>
              <a:rPr lang="en-US" sz="1400">
                <a:solidFill>
                  <a:srgbClr val="1D1E1C"/>
                </a:solidFill>
                <a:latin typeface="Inter"/>
                <a:ea typeface="Inter"/>
                <a:cs typeface="Inter"/>
                <a:sym typeface="Inter"/>
              </a:rPr>
              <a:t>Geef hen de ruimte om deze naar eigen inzichten vorm te geven. Probeer een programma te maken waardoor zij meer redenen hebben om ergens aan deel te nemen. Dat wil zeggen: zoek naar onderliggende behoeftes en help hen in die behoeftes te voorzien.</a:t>
            </a:r>
          </a:p>
          <a:p>
            <a:pPr algn="just">
              <a:lnSpc>
                <a:spcPts val="1960"/>
              </a:lnSpc>
            </a:pPr>
            <a:endParaRPr lang="en-US" sz="1400">
              <a:solidFill>
                <a:srgbClr val="1D1E1C"/>
              </a:solidFill>
              <a:latin typeface="Inter"/>
              <a:ea typeface="Inter"/>
              <a:cs typeface="Inter"/>
              <a:sym typeface="Inter"/>
            </a:endParaRPr>
          </a:p>
          <a:p>
            <a:pPr algn="just">
              <a:lnSpc>
                <a:spcPts val="1960"/>
              </a:lnSpc>
            </a:pPr>
            <a:r>
              <a:rPr lang="en-US" sz="1400">
                <a:solidFill>
                  <a:srgbClr val="1D1E1C"/>
                </a:solidFill>
                <a:latin typeface="Inter"/>
                <a:ea typeface="Inter"/>
                <a:cs typeface="Inter"/>
                <a:sym typeface="Inter"/>
              </a:rPr>
              <a:t>Breng in ieder geval in kaart:</a:t>
            </a:r>
          </a:p>
          <a:p>
            <a:pPr marL="302261" lvl="1" indent="-151130" algn="just">
              <a:lnSpc>
                <a:spcPts val="1960"/>
              </a:lnSpc>
              <a:buFont typeface="Arial"/>
              <a:buChar char="•"/>
            </a:pPr>
            <a:r>
              <a:rPr lang="en-US" sz="1400" b="1">
                <a:solidFill>
                  <a:srgbClr val="1D1E1C"/>
                </a:solidFill>
                <a:latin typeface="Inter Bold"/>
                <a:ea typeface="Inter Bold"/>
                <a:cs typeface="Inter Bold"/>
                <a:sym typeface="Inter Bold"/>
              </a:rPr>
              <a:t>Doelgroep: Om wie gaat het? </a:t>
            </a:r>
            <a:r>
              <a:rPr lang="en-US" sz="1400">
                <a:solidFill>
                  <a:srgbClr val="1D1E1C"/>
                </a:solidFill>
                <a:latin typeface="Inter"/>
                <a:ea typeface="Inter"/>
                <a:cs typeface="Inter"/>
                <a:sym typeface="Inter"/>
              </a:rPr>
              <a:t>interesses, contacten, gedrag.</a:t>
            </a:r>
          </a:p>
          <a:p>
            <a:pPr marL="302261" lvl="1" indent="-151130" algn="just">
              <a:lnSpc>
                <a:spcPts val="1960"/>
              </a:lnSpc>
              <a:buFont typeface="Arial"/>
              <a:buChar char="•"/>
            </a:pPr>
            <a:r>
              <a:rPr lang="en-US" sz="1400" b="1">
                <a:solidFill>
                  <a:srgbClr val="1D1E1C"/>
                </a:solidFill>
                <a:latin typeface="Inter Bold"/>
                <a:ea typeface="Inter Bold"/>
                <a:cs typeface="Inter Bold"/>
                <a:sym typeface="Inter Bold"/>
              </a:rPr>
              <a:t>Drive en cultuur: wie zijn het? </a:t>
            </a:r>
            <a:r>
              <a:rPr lang="en-US" sz="1400">
                <a:solidFill>
                  <a:srgbClr val="1D1E1C"/>
                </a:solidFill>
                <a:latin typeface="Inter"/>
                <a:ea typeface="Inter"/>
                <a:cs typeface="Inter"/>
                <a:sym typeface="Inter"/>
              </a:rPr>
              <a:t>ambities, behoeften, identiteit</a:t>
            </a:r>
          </a:p>
          <a:p>
            <a:pPr marL="302261" lvl="1" indent="-151130" algn="just">
              <a:lnSpc>
                <a:spcPts val="1960"/>
              </a:lnSpc>
              <a:buFont typeface="Arial"/>
              <a:buChar char="•"/>
            </a:pPr>
            <a:r>
              <a:rPr lang="en-US" sz="1400" b="1">
                <a:solidFill>
                  <a:srgbClr val="1D1E1C"/>
                </a:solidFill>
                <a:latin typeface="Inter Bold"/>
                <a:ea typeface="Inter Bold"/>
                <a:cs typeface="Inter Bold"/>
                <a:sym typeface="Inter Bold"/>
              </a:rPr>
              <a:t>Vindplekken: </a:t>
            </a:r>
            <a:r>
              <a:rPr lang="en-US" sz="1400">
                <a:solidFill>
                  <a:srgbClr val="1D1E1C"/>
                </a:solidFill>
                <a:latin typeface="Inter"/>
                <a:ea typeface="Inter"/>
                <a:cs typeface="Inter"/>
                <a:sym typeface="Inter"/>
              </a:rPr>
              <a:t>online en offline. </a:t>
            </a:r>
          </a:p>
          <a:p>
            <a:pPr marL="302261" lvl="1" indent="-151130" algn="just">
              <a:lnSpc>
                <a:spcPts val="1960"/>
              </a:lnSpc>
              <a:buFont typeface="Arial"/>
              <a:buChar char="•"/>
            </a:pPr>
            <a:r>
              <a:rPr lang="en-US" sz="1400" b="1">
                <a:solidFill>
                  <a:srgbClr val="1D1E1C"/>
                </a:solidFill>
                <a:latin typeface="Inter Bold"/>
                <a:ea typeface="Inter Bold"/>
                <a:cs typeface="Inter Bold"/>
                <a:sym typeface="Inter Bold"/>
              </a:rPr>
              <a:t>Communicatie: </a:t>
            </a:r>
            <a:r>
              <a:rPr lang="en-US" sz="1400">
                <a:solidFill>
                  <a:srgbClr val="1D1E1C"/>
                </a:solidFill>
                <a:latin typeface="Inter"/>
                <a:ea typeface="Inter"/>
                <a:cs typeface="Inter"/>
                <a:sym typeface="Inter"/>
              </a:rPr>
              <a:t>wat verwacht je, wat biedt je en hoe koppel je terug? / wat is het vervolg?</a:t>
            </a:r>
          </a:p>
          <a:p>
            <a:pPr marL="0" lvl="0" indent="0" algn="just">
              <a:lnSpc>
                <a:spcPts val="1960"/>
              </a:lnSpc>
              <a:spcBef>
                <a:spcPct val="0"/>
              </a:spcBef>
            </a:pPr>
            <a:endParaRPr lang="en-US" sz="1400">
              <a:solidFill>
                <a:srgbClr val="1D1E1C"/>
              </a:solidFill>
              <a:latin typeface="Inter"/>
              <a:ea typeface="Inter"/>
              <a:cs typeface="Inter"/>
              <a:sym typeface="Inter"/>
            </a:endParaRPr>
          </a:p>
        </p:txBody>
      </p:sp>
      <p:sp>
        <p:nvSpPr>
          <p:cNvPr id="25" name="TextBox 25"/>
          <p:cNvSpPr txBox="1"/>
          <p:nvPr/>
        </p:nvSpPr>
        <p:spPr>
          <a:xfrm>
            <a:off x="10129061" y="2872698"/>
            <a:ext cx="5623204" cy="405765"/>
          </a:xfrm>
          <a:prstGeom prst="rect">
            <a:avLst/>
          </a:prstGeom>
        </p:spPr>
        <p:txBody>
          <a:bodyPr lIns="0" tIns="0" rIns="0" bIns="0" rtlCol="0" anchor="t">
            <a:spAutoFit/>
          </a:bodyPr>
          <a:lstStyle/>
          <a:p>
            <a:pPr algn="l">
              <a:lnSpc>
                <a:spcPts val="3359"/>
              </a:lnSpc>
            </a:pPr>
            <a:r>
              <a:rPr lang="en-US" sz="2400" b="1">
                <a:solidFill>
                  <a:srgbClr val="1D1E1C"/>
                </a:solidFill>
                <a:latin typeface="Inter Bold"/>
                <a:ea typeface="Inter Bold"/>
                <a:cs typeface="Inter Bold"/>
                <a:sym typeface="Inter Bold"/>
              </a:rPr>
              <a:t>WAARDE VAN COMMUNUTIES</a:t>
            </a:r>
          </a:p>
        </p:txBody>
      </p:sp>
      <p:sp>
        <p:nvSpPr>
          <p:cNvPr id="26" name="AutoShape 26"/>
          <p:cNvSpPr/>
          <p:nvPr/>
        </p:nvSpPr>
        <p:spPr>
          <a:xfrm>
            <a:off x="3157222" y="2495550"/>
            <a:ext cx="17259300" cy="0"/>
          </a:xfrm>
          <a:prstGeom prst="line">
            <a:avLst/>
          </a:prstGeom>
          <a:ln w="38100" cap="flat">
            <a:solidFill>
              <a:srgbClr val="E62484"/>
            </a:solidFill>
            <a:prstDash val="solid"/>
            <a:headEnd type="none" w="sm" len="sm"/>
            <a:tailEnd type="none" w="sm" len="sm"/>
          </a:ln>
        </p:spPr>
        <p:txBody>
          <a:bodyPr/>
          <a:lstStyle/>
          <a:p>
            <a:endParaRPr lang="nl-NL"/>
          </a:p>
        </p:txBody>
      </p:sp>
      <p:grpSp>
        <p:nvGrpSpPr>
          <p:cNvPr id="27" name="Group 27"/>
          <p:cNvGrpSpPr/>
          <p:nvPr/>
        </p:nvGrpSpPr>
        <p:grpSpPr>
          <a:xfrm>
            <a:off x="0" y="0"/>
            <a:ext cx="8263398" cy="5143500"/>
            <a:chOff x="0" y="0"/>
            <a:chExt cx="11017864" cy="6858000"/>
          </a:xfrm>
        </p:grpSpPr>
        <p:pic>
          <p:nvPicPr>
            <p:cNvPr id="28" name="Picture 28"/>
            <p:cNvPicPr>
              <a:picLocks noChangeAspect="1"/>
            </p:cNvPicPr>
            <p:nvPr/>
          </p:nvPicPr>
          <p:blipFill>
            <a:blip r:embed="rId3"/>
            <a:srcRect t="11097" b="11097"/>
            <a:stretch>
              <a:fillRect/>
            </a:stretch>
          </p:blipFill>
          <p:spPr>
            <a:xfrm>
              <a:off x="0" y="0"/>
              <a:ext cx="11017864" cy="6858000"/>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extBox 2"/>
          <p:cNvSpPr txBox="1"/>
          <p:nvPr/>
        </p:nvSpPr>
        <p:spPr>
          <a:xfrm>
            <a:off x="11570203" y="5095875"/>
            <a:ext cx="2984484" cy="405765"/>
          </a:xfrm>
          <a:prstGeom prst="rect">
            <a:avLst/>
          </a:prstGeom>
        </p:spPr>
        <p:txBody>
          <a:bodyPr lIns="0" tIns="0" rIns="0" bIns="0" rtlCol="0" anchor="t">
            <a:spAutoFit/>
          </a:bodyPr>
          <a:lstStyle/>
          <a:p>
            <a:pPr algn="l">
              <a:lnSpc>
                <a:spcPts val="3359"/>
              </a:lnSpc>
            </a:pPr>
            <a:r>
              <a:rPr lang="en-US" sz="2400" b="1">
                <a:solidFill>
                  <a:srgbClr val="FFFFFF"/>
                </a:solidFill>
                <a:latin typeface="Inter Bold"/>
                <a:ea typeface="Inter Bold"/>
                <a:cs typeface="Inter Bold"/>
                <a:sym typeface="Inter Bold"/>
              </a:rPr>
              <a:t>C0NTACT</a:t>
            </a:r>
          </a:p>
        </p:txBody>
      </p:sp>
      <p:sp>
        <p:nvSpPr>
          <p:cNvPr id="3" name="TextBox 3"/>
          <p:cNvSpPr txBox="1"/>
          <p:nvPr/>
        </p:nvSpPr>
        <p:spPr>
          <a:xfrm>
            <a:off x="11570203" y="6976284"/>
            <a:ext cx="2864998" cy="405765"/>
          </a:xfrm>
          <a:prstGeom prst="rect">
            <a:avLst/>
          </a:prstGeom>
        </p:spPr>
        <p:txBody>
          <a:bodyPr lIns="0" tIns="0" rIns="0" bIns="0" rtlCol="0" anchor="t">
            <a:spAutoFit/>
          </a:bodyPr>
          <a:lstStyle/>
          <a:p>
            <a:pPr algn="l">
              <a:lnSpc>
                <a:spcPts val="3359"/>
              </a:lnSpc>
            </a:pPr>
            <a:r>
              <a:rPr lang="en-US" sz="2400" b="1">
                <a:solidFill>
                  <a:srgbClr val="FFFFFF"/>
                </a:solidFill>
                <a:latin typeface="Inter Bold"/>
                <a:ea typeface="Inter Bold"/>
                <a:cs typeface="Inter Bold"/>
                <a:sym typeface="Inter Bold"/>
              </a:rPr>
              <a:t>INSTA </a:t>
            </a:r>
          </a:p>
        </p:txBody>
      </p:sp>
      <p:sp>
        <p:nvSpPr>
          <p:cNvPr id="4" name="TextBox 4"/>
          <p:cNvSpPr txBox="1"/>
          <p:nvPr/>
        </p:nvSpPr>
        <p:spPr>
          <a:xfrm>
            <a:off x="10294605" y="1209636"/>
            <a:ext cx="7993395" cy="3479801"/>
          </a:xfrm>
          <a:prstGeom prst="rect">
            <a:avLst/>
          </a:prstGeom>
        </p:spPr>
        <p:txBody>
          <a:bodyPr lIns="0" tIns="0" rIns="0" bIns="0" rtlCol="0" anchor="t">
            <a:spAutoFit/>
          </a:bodyPr>
          <a:lstStyle/>
          <a:p>
            <a:pPr marL="0" lvl="0" indent="0" algn="l">
              <a:lnSpc>
                <a:spcPts val="13999"/>
              </a:lnSpc>
            </a:pPr>
            <a:r>
              <a:rPr lang="en-US" sz="9999">
                <a:solidFill>
                  <a:srgbClr val="FFFFFF"/>
                </a:solidFill>
                <a:latin typeface="Anton"/>
                <a:ea typeface="Anton"/>
                <a:cs typeface="Anton"/>
                <a:sym typeface="Anton"/>
              </a:rPr>
              <a:t>WANT SOME MORE?</a:t>
            </a:r>
          </a:p>
        </p:txBody>
      </p:sp>
      <p:sp>
        <p:nvSpPr>
          <p:cNvPr id="5" name="TextBox 5"/>
          <p:cNvSpPr txBox="1"/>
          <p:nvPr/>
        </p:nvSpPr>
        <p:spPr>
          <a:xfrm>
            <a:off x="10883378" y="5663565"/>
            <a:ext cx="5841775" cy="983615"/>
          </a:xfrm>
          <a:prstGeom prst="rect">
            <a:avLst/>
          </a:prstGeom>
        </p:spPr>
        <p:txBody>
          <a:bodyPr lIns="0" tIns="0" rIns="0" bIns="0" rtlCol="0" anchor="t">
            <a:spAutoFit/>
          </a:bodyPr>
          <a:lstStyle/>
          <a:p>
            <a:pPr algn="l">
              <a:lnSpc>
                <a:spcPts val="1960"/>
              </a:lnSpc>
            </a:pPr>
            <a:r>
              <a:rPr lang="en-US" sz="1400" dirty="0">
                <a:solidFill>
                  <a:srgbClr val="FFFFFF"/>
                </a:solidFill>
                <a:latin typeface="Inter"/>
                <a:ea typeface="Inter"/>
                <a:cs typeface="Inter"/>
                <a:sym typeface="Inter"/>
              </a:rPr>
              <a:t>www.diyfestival.nl</a:t>
            </a:r>
          </a:p>
          <a:p>
            <a:pPr algn="l">
              <a:lnSpc>
                <a:spcPts val="1960"/>
              </a:lnSpc>
            </a:pPr>
            <a:endParaRPr lang="en-US" sz="1400" dirty="0">
              <a:solidFill>
                <a:srgbClr val="FFFFFF"/>
              </a:solidFill>
              <a:latin typeface="Inter"/>
              <a:ea typeface="Inter"/>
              <a:cs typeface="Inter"/>
              <a:sym typeface="Inter"/>
            </a:endParaRPr>
          </a:p>
          <a:p>
            <a:pPr algn="l">
              <a:lnSpc>
                <a:spcPts val="1960"/>
              </a:lnSpc>
            </a:pPr>
            <a:r>
              <a:rPr lang="en-US" sz="1400" dirty="0">
                <a:solidFill>
                  <a:srgbClr val="FFFFFF"/>
                </a:solidFill>
                <a:latin typeface="Inter"/>
                <a:ea typeface="Inter"/>
                <a:cs typeface="Inter"/>
                <a:sym typeface="Inter"/>
              </a:rPr>
              <a:t>Robin </a:t>
            </a:r>
            <a:r>
              <a:rPr lang="en-US" sz="1400" dirty="0" err="1">
                <a:solidFill>
                  <a:srgbClr val="FFFFFF"/>
                </a:solidFill>
                <a:latin typeface="Inter"/>
                <a:ea typeface="Inter"/>
                <a:cs typeface="Inter"/>
                <a:sym typeface="Inter"/>
              </a:rPr>
              <a:t>Govaart</a:t>
            </a:r>
            <a:r>
              <a:rPr lang="en-US" sz="1400" dirty="0">
                <a:solidFill>
                  <a:srgbClr val="FFFFFF"/>
                </a:solidFill>
                <a:latin typeface="Inter"/>
                <a:ea typeface="Inter"/>
                <a:cs typeface="Inter"/>
                <a:sym typeface="Inter"/>
              </a:rPr>
              <a:t> </a:t>
            </a:r>
          </a:p>
          <a:p>
            <a:pPr marL="0" lvl="0" indent="0" algn="l">
              <a:lnSpc>
                <a:spcPts val="1960"/>
              </a:lnSpc>
              <a:spcBef>
                <a:spcPct val="0"/>
              </a:spcBef>
            </a:pPr>
            <a:r>
              <a:rPr lang="en-US" sz="1400" dirty="0">
                <a:solidFill>
                  <a:srgbClr val="FFFFFF"/>
                </a:solidFill>
                <a:latin typeface="Inter"/>
                <a:ea typeface="Inter"/>
                <a:cs typeface="Inter"/>
                <a:sym typeface="Inter"/>
              </a:rPr>
              <a:t>rj.govaart@gmail.com | 06-30240739</a:t>
            </a:r>
          </a:p>
        </p:txBody>
      </p:sp>
      <p:sp>
        <p:nvSpPr>
          <p:cNvPr id="6" name="TextBox 6"/>
          <p:cNvSpPr txBox="1"/>
          <p:nvPr/>
        </p:nvSpPr>
        <p:spPr>
          <a:xfrm>
            <a:off x="10883378" y="7543974"/>
            <a:ext cx="5841775" cy="983615"/>
          </a:xfrm>
          <a:prstGeom prst="rect">
            <a:avLst/>
          </a:prstGeom>
        </p:spPr>
        <p:txBody>
          <a:bodyPr lIns="0" tIns="0" rIns="0" bIns="0" rtlCol="0" anchor="t">
            <a:spAutoFit/>
          </a:bodyPr>
          <a:lstStyle/>
          <a:p>
            <a:pPr algn="l">
              <a:lnSpc>
                <a:spcPts val="1960"/>
              </a:lnSpc>
            </a:pPr>
            <a:r>
              <a:rPr lang="en-US" sz="1400">
                <a:solidFill>
                  <a:srgbClr val="FFFFFF"/>
                </a:solidFill>
                <a:latin typeface="Inter"/>
                <a:ea typeface="Inter"/>
                <a:cs typeface="Inter"/>
                <a:sym typeface="Inter"/>
              </a:rPr>
              <a:t>@aboutwaste</a:t>
            </a:r>
          </a:p>
          <a:p>
            <a:pPr algn="l">
              <a:lnSpc>
                <a:spcPts val="1960"/>
              </a:lnSpc>
            </a:pPr>
            <a:r>
              <a:rPr lang="en-US" sz="1400">
                <a:solidFill>
                  <a:srgbClr val="FFFFFF"/>
                </a:solidFill>
                <a:latin typeface="Inter"/>
                <a:ea typeface="Inter"/>
                <a:cs typeface="Inter"/>
                <a:sym typeface="Inter"/>
              </a:rPr>
              <a:t>@open.up</a:t>
            </a:r>
          </a:p>
          <a:p>
            <a:pPr algn="l">
              <a:lnSpc>
                <a:spcPts val="1960"/>
              </a:lnSpc>
            </a:pPr>
            <a:r>
              <a:rPr lang="en-US" sz="1400">
                <a:solidFill>
                  <a:srgbClr val="FFFFFF"/>
                </a:solidFill>
                <a:latin typeface="Inter"/>
                <a:ea typeface="Inter"/>
                <a:cs typeface="Inter"/>
                <a:sym typeface="Inter"/>
              </a:rPr>
              <a:t>@denboschofwa</a:t>
            </a:r>
          </a:p>
          <a:p>
            <a:pPr marL="0" lvl="0" indent="0" algn="l">
              <a:lnSpc>
                <a:spcPts val="1960"/>
              </a:lnSpc>
              <a:spcBef>
                <a:spcPct val="0"/>
              </a:spcBef>
            </a:pPr>
            <a:r>
              <a:rPr lang="en-US" sz="1400">
                <a:solidFill>
                  <a:srgbClr val="FFFFFF"/>
                </a:solidFill>
                <a:latin typeface="Inter"/>
                <a:ea typeface="Inter"/>
                <a:cs typeface="Inter"/>
                <a:sym typeface="Inter"/>
              </a:rPr>
              <a:t>@diyfestival.db</a:t>
            </a:r>
          </a:p>
        </p:txBody>
      </p:sp>
      <p:grpSp>
        <p:nvGrpSpPr>
          <p:cNvPr id="7" name="Group 7"/>
          <p:cNvGrpSpPr/>
          <p:nvPr/>
        </p:nvGrpSpPr>
        <p:grpSpPr>
          <a:xfrm>
            <a:off x="10883378" y="5178838"/>
            <a:ext cx="503063" cy="287465"/>
            <a:chOff x="0" y="0"/>
            <a:chExt cx="670751" cy="383286"/>
          </a:xfrm>
        </p:grpSpPr>
        <p:grpSp>
          <p:nvGrpSpPr>
            <p:cNvPr id="8" name="Group 8"/>
            <p:cNvGrpSpPr/>
            <p:nvPr/>
          </p:nvGrpSpPr>
          <p:grpSpPr>
            <a:xfrm rot="-5399999">
              <a:off x="-23955" y="23955"/>
              <a:ext cx="383286" cy="335376"/>
              <a:chOff x="0" y="0"/>
              <a:chExt cx="812800" cy="711200"/>
            </a:xfrm>
          </p:grpSpPr>
          <p:sp>
            <p:nvSpPr>
              <p:cNvPr id="9" name="Freeform 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D1E1C"/>
              </a:solidFill>
            </p:spPr>
            <p:txBody>
              <a:bodyPr/>
              <a:lstStyle/>
              <a:p>
                <a:endParaRPr lang="nl-NL"/>
              </a:p>
            </p:txBody>
          </p:sp>
          <p:sp>
            <p:nvSpPr>
              <p:cNvPr id="10" name="TextBox 10"/>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rot="-5399999">
              <a:off x="311420" y="23955"/>
              <a:ext cx="383286" cy="335376"/>
              <a:chOff x="0" y="0"/>
              <a:chExt cx="812800" cy="711200"/>
            </a:xfrm>
          </p:grpSpPr>
          <p:sp>
            <p:nvSpPr>
              <p:cNvPr id="12" name="Freeform 12"/>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D1E1C"/>
              </a:solidFill>
            </p:spPr>
            <p:txBody>
              <a:bodyPr/>
              <a:lstStyle/>
              <a:p>
                <a:endParaRPr lang="nl-NL"/>
              </a:p>
            </p:txBody>
          </p:sp>
          <p:sp>
            <p:nvSpPr>
              <p:cNvPr id="13" name="TextBox 13"/>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grpSp>
        <p:nvGrpSpPr>
          <p:cNvPr id="14" name="Group 14"/>
          <p:cNvGrpSpPr/>
          <p:nvPr/>
        </p:nvGrpSpPr>
        <p:grpSpPr>
          <a:xfrm>
            <a:off x="10883378" y="7059247"/>
            <a:ext cx="503063" cy="287465"/>
            <a:chOff x="0" y="0"/>
            <a:chExt cx="670751" cy="383286"/>
          </a:xfrm>
        </p:grpSpPr>
        <p:grpSp>
          <p:nvGrpSpPr>
            <p:cNvPr id="15" name="Group 15"/>
            <p:cNvGrpSpPr/>
            <p:nvPr/>
          </p:nvGrpSpPr>
          <p:grpSpPr>
            <a:xfrm rot="-5399999">
              <a:off x="-23955" y="23955"/>
              <a:ext cx="383286" cy="335376"/>
              <a:chOff x="0" y="0"/>
              <a:chExt cx="812800" cy="711200"/>
            </a:xfrm>
          </p:grpSpPr>
          <p:sp>
            <p:nvSpPr>
              <p:cNvPr id="16" name="Freeform 1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D1E1C"/>
              </a:solidFill>
            </p:spPr>
            <p:txBody>
              <a:bodyPr/>
              <a:lstStyle/>
              <a:p>
                <a:endParaRPr lang="nl-NL"/>
              </a:p>
            </p:txBody>
          </p:sp>
          <p:sp>
            <p:nvSpPr>
              <p:cNvPr id="17" name="TextBox 17"/>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nvGrpSpPr>
            <p:cNvPr id="18" name="Group 18"/>
            <p:cNvGrpSpPr/>
            <p:nvPr/>
          </p:nvGrpSpPr>
          <p:grpSpPr>
            <a:xfrm rot="-5399999">
              <a:off x="311420" y="23955"/>
              <a:ext cx="383286" cy="335376"/>
              <a:chOff x="0" y="0"/>
              <a:chExt cx="812800" cy="711200"/>
            </a:xfrm>
          </p:grpSpPr>
          <p:sp>
            <p:nvSpPr>
              <p:cNvPr id="19" name="Freeform 1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D1E1C"/>
              </a:solidFill>
            </p:spPr>
            <p:txBody>
              <a:bodyPr/>
              <a:lstStyle/>
              <a:p>
                <a:endParaRPr lang="nl-NL"/>
              </a:p>
            </p:txBody>
          </p:sp>
          <p:sp>
            <p:nvSpPr>
              <p:cNvPr id="20" name="TextBox 20"/>
              <p:cNvSpPr txBox="1"/>
              <p:nvPr/>
            </p:nvSpPr>
            <p:spPr>
              <a:xfrm>
                <a:off x="127000" y="3175"/>
                <a:ext cx="558800" cy="377825"/>
              </a:xfrm>
              <a:prstGeom prst="rect">
                <a:avLst/>
              </a:prstGeom>
            </p:spPr>
            <p:txBody>
              <a:bodyPr lIns="50800" tIns="50800" rIns="50800" bIns="50800" rtlCol="0" anchor="ctr"/>
              <a:lstStyle/>
              <a:p>
                <a:pPr algn="ctr">
                  <a:lnSpc>
                    <a:spcPts val="3359"/>
                  </a:lnSpc>
                </a:pPr>
                <a:endParaRPr/>
              </a:p>
            </p:txBody>
          </p:sp>
        </p:grpSp>
      </p:grpSp>
      <p:pic>
        <p:nvPicPr>
          <p:cNvPr id="21" name="Picture 10">
            <a:extLst>
              <a:ext uri="{FF2B5EF4-FFF2-40B4-BE49-F238E27FC236}">
                <a16:creationId xmlns:a16="http://schemas.microsoft.com/office/drawing/2014/main" id="{B37ABBA0-BDD5-9519-6554-208ABA4A1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49" t="17491" r="16076"/>
          <a:stretch/>
        </p:blipFill>
        <p:spPr bwMode="auto">
          <a:xfrm rot="1715727">
            <a:off x="3672360" y="780841"/>
            <a:ext cx="6377036" cy="462214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2" name="Afbeelding 21" descr="Afbeelding met kleding, persoon, buitenshuis, hemel&#10;&#10;Automatisch gegenereerde beschrijving">
            <a:extLst>
              <a:ext uri="{FF2B5EF4-FFF2-40B4-BE49-F238E27FC236}">
                <a16:creationId xmlns:a16="http://schemas.microsoft.com/office/drawing/2014/main" id="{AC417F79-1F11-8A30-175D-92228CDEA36F}"/>
              </a:ext>
            </a:extLst>
          </p:cNvPr>
          <p:cNvPicPr>
            <a:picLocks noChangeAspect="1"/>
          </p:cNvPicPr>
          <p:nvPr/>
        </p:nvPicPr>
        <p:blipFill>
          <a:blip r:embed="rId3"/>
          <a:stretch>
            <a:fillRect/>
          </a:stretch>
        </p:blipFill>
        <p:spPr>
          <a:xfrm rot="19764269">
            <a:off x="87834" y="2247211"/>
            <a:ext cx="6054550" cy="4036367"/>
          </a:xfrm>
          <a:prstGeom prst="flowChartConnector">
            <a:avLst/>
          </a:prstGeom>
        </p:spPr>
      </p:pic>
      <p:pic>
        <p:nvPicPr>
          <p:cNvPr id="23" name="Afbeelding 22" descr="Afbeelding met persoon, kleding, Menselijk gezicht, overdekt&#10;&#10;Automatisch gegenereerde beschrijving">
            <a:extLst>
              <a:ext uri="{FF2B5EF4-FFF2-40B4-BE49-F238E27FC236}">
                <a16:creationId xmlns:a16="http://schemas.microsoft.com/office/drawing/2014/main" id="{E35DD203-03DD-F271-3E72-7282BD30D73A}"/>
              </a:ext>
            </a:extLst>
          </p:cNvPr>
          <p:cNvPicPr>
            <a:picLocks noChangeAspect="1"/>
          </p:cNvPicPr>
          <p:nvPr/>
        </p:nvPicPr>
        <p:blipFill>
          <a:blip r:embed="rId4"/>
          <a:stretch>
            <a:fillRect/>
          </a:stretch>
        </p:blipFill>
        <p:spPr>
          <a:xfrm rot="19784691">
            <a:off x="4638276" y="4584057"/>
            <a:ext cx="5916505" cy="4437112"/>
          </a:xfrm>
          <a:prstGeom prst="flowChartConnector">
            <a:avLst/>
          </a:prstGeom>
        </p:spPr>
      </p:pic>
      <p:pic>
        <p:nvPicPr>
          <p:cNvPr id="24" name="Afbeelding 23" descr="Afbeelding met kleding, schoeisel, persoon, buitenshuis&#10;&#10;Automatisch gegenereerde beschrijving">
            <a:extLst>
              <a:ext uri="{FF2B5EF4-FFF2-40B4-BE49-F238E27FC236}">
                <a16:creationId xmlns:a16="http://schemas.microsoft.com/office/drawing/2014/main" id="{3D1F7972-3D83-CAEC-4520-667737AB096E}"/>
              </a:ext>
            </a:extLst>
          </p:cNvPr>
          <p:cNvPicPr>
            <a:picLocks noChangeAspect="1"/>
          </p:cNvPicPr>
          <p:nvPr/>
        </p:nvPicPr>
        <p:blipFill>
          <a:blip r:embed="rId5"/>
          <a:stretch>
            <a:fillRect/>
          </a:stretch>
        </p:blipFill>
        <p:spPr>
          <a:xfrm>
            <a:off x="-677658" y="6488320"/>
            <a:ext cx="6529009" cy="4078538"/>
          </a:xfrm>
          <a:prstGeom prst="flowChartConnector">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A64"/>
        </a:solidFill>
        <a:effectLst/>
      </p:bgPr>
    </p:bg>
    <p:spTree>
      <p:nvGrpSpPr>
        <p:cNvPr id="1" name="Shape 230"/>
        <p:cNvGrpSpPr/>
        <p:nvPr/>
      </p:nvGrpSpPr>
      <p:grpSpPr>
        <a:xfrm>
          <a:off x="0" y="0"/>
          <a:ext cx="0" cy="0"/>
          <a:chOff x="0" y="0"/>
          <a:chExt cx="0" cy="0"/>
        </a:xfrm>
      </p:grpSpPr>
      <p:sp>
        <p:nvSpPr>
          <p:cNvPr id="231" name="Google Shape;231;p5"/>
          <p:cNvSpPr/>
          <p:nvPr/>
        </p:nvSpPr>
        <p:spPr>
          <a:xfrm>
            <a:off x="4949728" y="-1005257"/>
            <a:ext cx="15605905" cy="11705160"/>
          </a:xfrm>
          <a:custGeom>
            <a:avLst/>
            <a:gdLst/>
            <a:ahLst/>
            <a:cxnLst/>
            <a:rect l="l" t="t" r="r" b="b"/>
            <a:pathLst>
              <a:path w="15605905" h="11705160" extrusionOk="0">
                <a:moveTo>
                  <a:pt x="0" y="0"/>
                </a:moveTo>
                <a:lnTo>
                  <a:pt x="15605905" y="0"/>
                </a:lnTo>
                <a:lnTo>
                  <a:pt x="15605905" y="11705160"/>
                </a:lnTo>
                <a:lnTo>
                  <a:pt x="0" y="1170516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2" name="Google Shape;232;p5"/>
          <p:cNvPicPr preferRelativeResize="0"/>
          <p:nvPr/>
        </p:nvPicPr>
        <p:blipFill rotWithShape="1">
          <a:blip r:embed="rId4">
            <a:alphaModFix/>
          </a:blip>
          <a:srcRect/>
          <a:stretch/>
        </p:blipFill>
        <p:spPr>
          <a:xfrm>
            <a:off x="-932289" y="921435"/>
            <a:ext cx="8354924" cy="8229600"/>
          </a:xfrm>
          <a:prstGeom prst="rect">
            <a:avLst/>
          </a:prstGeom>
          <a:noFill/>
          <a:ln>
            <a:noFill/>
          </a:ln>
        </p:spPr>
      </p:pic>
      <p:sp>
        <p:nvSpPr>
          <p:cNvPr id="233" name="Google Shape;233;p5"/>
          <p:cNvSpPr/>
          <p:nvPr/>
        </p:nvSpPr>
        <p:spPr>
          <a:xfrm>
            <a:off x="-2182932" y="-592355"/>
            <a:ext cx="11955335" cy="10879355"/>
          </a:xfrm>
          <a:custGeom>
            <a:avLst/>
            <a:gdLst/>
            <a:ahLst/>
            <a:cxnLst/>
            <a:rect l="l" t="t" r="r" b="b"/>
            <a:pathLst>
              <a:path w="11955335" h="10879355" extrusionOk="0">
                <a:moveTo>
                  <a:pt x="0" y="0"/>
                </a:moveTo>
                <a:lnTo>
                  <a:pt x="11955335" y="0"/>
                </a:lnTo>
                <a:lnTo>
                  <a:pt x="11955335" y="10879355"/>
                </a:lnTo>
                <a:lnTo>
                  <a:pt x="0" y="10879355"/>
                </a:lnTo>
                <a:lnTo>
                  <a:pt x="0" y="0"/>
                </a:lnTo>
                <a:close/>
              </a:path>
            </a:pathLst>
          </a:custGeom>
          <a:blipFill rotWithShape="1">
            <a:blip r:embed="rId5">
              <a:alphaModFix amt="75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34" name="Google Shape;234;p5"/>
          <p:cNvSpPr txBox="1"/>
          <p:nvPr/>
        </p:nvSpPr>
        <p:spPr>
          <a:xfrm>
            <a:off x="850900" y="2087050"/>
            <a:ext cx="5378479" cy="7063985"/>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8197" b="1" dirty="0">
                <a:solidFill>
                  <a:srgbClr val="000000"/>
                </a:solidFill>
                <a:latin typeface="Oswald"/>
                <a:ea typeface="Oswald"/>
                <a:cs typeface="Oswald"/>
                <a:sym typeface="Oswald"/>
              </a:rPr>
              <a:t> </a:t>
            </a:r>
            <a:r>
              <a:rPr lang="en-US" sz="8197" b="1" dirty="0">
                <a:latin typeface="Oswald"/>
                <a:ea typeface="Oswald"/>
                <a:cs typeface="Oswald"/>
                <a:sym typeface="Oswald"/>
              </a:rPr>
              <a:t>7</a:t>
            </a:r>
            <a:r>
              <a:rPr lang="en-US" sz="8197" b="1" dirty="0">
                <a:solidFill>
                  <a:srgbClr val="000000"/>
                </a:solidFill>
                <a:latin typeface="Oswald"/>
                <a:ea typeface="Oswald"/>
                <a:cs typeface="Oswald"/>
                <a:sym typeface="Oswald"/>
              </a:rPr>
              <a:t> JUNI</a:t>
            </a:r>
          </a:p>
          <a:p>
            <a:pPr marL="0" marR="0" lvl="0" indent="0" algn="ctr" rtl="0">
              <a:lnSpc>
                <a:spcPct val="140002"/>
              </a:lnSpc>
              <a:spcBef>
                <a:spcPts val="0"/>
              </a:spcBef>
              <a:spcAft>
                <a:spcPts val="0"/>
              </a:spcAft>
              <a:buNone/>
            </a:pPr>
            <a:r>
              <a:rPr lang="en-US" sz="8197" b="1" dirty="0">
                <a:latin typeface="Oswald"/>
                <a:sym typeface="Oswald"/>
              </a:rPr>
              <a:t>2025</a:t>
            </a:r>
            <a:br>
              <a:rPr lang="en-US" dirty="0"/>
            </a:br>
            <a:r>
              <a:rPr lang="en-US" sz="8197" b="1" dirty="0">
                <a:solidFill>
                  <a:srgbClr val="000000"/>
                </a:solidFill>
                <a:latin typeface="Oswald"/>
                <a:ea typeface="Oswald"/>
                <a:cs typeface="Oswald"/>
                <a:sym typeface="Oswald"/>
              </a:rPr>
              <a:t>DIY</a:t>
            </a:r>
            <a:endParaRPr dirty="0"/>
          </a:p>
          <a:p>
            <a:pPr marL="0" marR="0" lvl="0" indent="0" algn="ctr" rtl="0">
              <a:lnSpc>
                <a:spcPct val="140002"/>
              </a:lnSpc>
              <a:spcBef>
                <a:spcPts val="0"/>
              </a:spcBef>
              <a:spcAft>
                <a:spcPts val="0"/>
              </a:spcAft>
              <a:buNone/>
            </a:pPr>
            <a:r>
              <a:rPr lang="en-US" sz="8197" b="1" dirty="0">
                <a:solidFill>
                  <a:srgbClr val="000000"/>
                </a:solidFill>
                <a:latin typeface="Oswald"/>
                <a:ea typeface="Oswald"/>
                <a:cs typeface="Oswald"/>
                <a:sym typeface="Oswald"/>
              </a:rPr>
              <a:t>FESTIVAL</a:t>
            </a:r>
            <a:endParaRPr dirty="0"/>
          </a:p>
        </p:txBody>
      </p:sp>
      <p:sp>
        <p:nvSpPr>
          <p:cNvPr id="3" name="Tekstvak 2">
            <a:extLst>
              <a:ext uri="{FF2B5EF4-FFF2-40B4-BE49-F238E27FC236}">
                <a16:creationId xmlns:a16="http://schemas.microsoft.com/office/drawing/2014/main" id="{909858EF-B112-16C4-8874-9F809FA6C5AF}"/>
              </a:ext>
            </a:extLst>
          </p:cNvPr>
          <p:cNvSpPr txBox="1"/>
          <p:nvPr/>
        </p:nvSpPr>
        <p:spPr>
          <a:xfrm>
            <a:off x="6570617" y="9680187"/>
            <a:ext cx="14239820" cy="524759"/>
          </a:xfrm>
          <a:prstGeom prst="rect">
            <a:avLst/>
          </a:prstGeom>
          <a:noFill/>
        </p:spPr>
        <p:txBody>
          <a:bodyPr wrap="square">
            <a:spAutoFit/>
          </a:bodyPr>
          <a:lstStyle/>
          <a:p>
            <a:pPr algn="l">
              <a:lnSpc>
                <a:spcPts val="1960"/>
              </a:lnSpc>
            </a:pPr>
            <a:r>
              <a:rPr lang="en-US" sz="8000" dirty="0">
                <a:solidFill>
                  <a:srgbClr val="FFFFFF"/>
                </a:solidFill>
                <a:highlight>
                  <a:srgbClr val="000000"/>
                </a:highlight>
                <a:latin typeface="Oswald" panose="00000500000000000000" pitchFamily="2" charset="0"/>
                <a:ea typeface="Inter"/>
                <a:cs typeface="Inter"/>
                <a:sym typeface="Inter"/>
              </a:rPr>
              <a:t>www.diyfestival.nl</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66D93B5AAB5A43A11C2D11EAD9C421" ma:contentTypeVersion="13" ma:contentTypeDescription="Een nieuw document maken." ma:contentTypeScope="" ma:versionID="dfe1f58f4e8244d29788fdc39965986f">
  <xsd:schema xmlns:xsd="http://www.w3.org/2001/XMLSchema" xmlns:xs="http://www.w3.org/2001/XMLSchema" xmlns:p="http://schemas.microsoft.com/office/2006/metadata/properties" xmlns:ns2="9d8b3273-dec4-4420-ac2e-44eb4f4546e4" xmlns:ns3="c3478ac5-694e-454e-893b-afc3591d5635" targetNamespace="http://schemas.microsoft.com/office/2006/metadata/properties" ma:root="true" ma:fieldsID="7164fe3a17e1eae370cb77c8286d06b5" ns2:_="" ns3:_="">
    <xsd:import namespace="9d8b3273-dec4-4420-ac2e-44eb4f4546e4"/>
    <xsd:import namespace="c3478ac5-694e-454e-893b-afc3591d56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8b3273-dec4-4420-ac2e-44eb4f4546e4"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478ac5-694e-454e-893b-afc3591d5635"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C5702C-B5DB-4048-B27B-5DDC47E59C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8b3273-dec4-4420-ac2e-44eb4f4546e4"/>
    <ds:schemaRef ds:uri="c3478ac5-694e-454e-893b-afc3591d56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1FEEA8-DEAE-41F3-A343-388584E0C43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B642307-EF16-41AB-A0B0-B2AA22B402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TotalTime>
  <Words>1059</Words>
  <Application>Microsoft Office PowerPoint</Application>
  <PresentationFormat>Custom</PresentationFormat>
  <Paragraphs>108</Paragraphs>
  <Slides>9</Slides>
  <Notes>5</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Robin Govaart</dc:creator>
  <cp:lastModifiedBy>Judith Mingers</cp:lastModifiedBy>
  <cp:revision>8</cp:revision>
  <dcterms:created xsi:type="dcterms:W3CDTF">2006-08-16T00:00:00Z</dcterms:created>
  <dcterms:modified xsi:type="dcterms:W3CDTF">2025-03-06T08:48:07Z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0x010100D066D93B5AAB5A43A11C2D11EAD9C421</vt:lpwstr>
  </property>
</Properties>
</file>